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8" r:id="rId2"/>
    <p:sldId id="3198" r:id="rId3"/>
    <p:sldId id="3274" r:id="rId4"/>
    <p:sldId id="257" r:id="rId5"/>
    <p:sldId id="3395" r:id="rId6"/>
    <p:sldId id="3396" r:id="rId7"/>
    <p:sldId id="3397" r:id="rId8"/>
    <p:sldId id="3398" r:id="rId9"/>
    <p:sldId id="3400" r:id="rId10"/>
    <p:sldId id="923" r:id="rId11"/>
    <p:sldId id="3402" r:id="rId12"/>
    <p:sldId id="3403" r:id="rId13"/>
    <p:sldId id="3404" r:id="rId14"/>
    <p:sldId id="3196" r:id="rId15"/>
    <p:sldId id="3405" r:id="rId16"/>
    <p:sldId id="3406" r:id="rId17"/>
    <p:sldId id="999" r:id="rId18"/>
    <p:sldId id="3407" r:id="rId19"/>
    <p:sldId id="3408" r:id="rId20"/>
    <p:sldId id="3409" r:id="rId21"/>
    <p:sldId id="3417" r:id="rId22"/>
    <p:sldId id="3399" r:id="rId23"/>
    <p:sldId id="3401" r:id="rId24"/>
    <p:sldId id="3410" r:id="rId25"/>
    <p:sldId id="3411" r:id="rId26"/>
    <p:sldId id="3412" r:id="rId27"/>
    <p:sldId id="3413" r:id="rId28"/>
    <p:sldId id="3414" r:id="rId29"/>
    <p:sldId id="3415" r:id="rId30"/>
    <p:sldId id="3416" r:id="rId31"/>
    <p:sldId id="341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ECF7-4B3F-4658-B65E-56144CBFF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C9713-BAB5-446B-8D9B-3C87DA6A0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2516-3028-449C-B5F2-707B160EC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A0C13-FA64-42A5-9D68-A7FDADA6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1D017-5F00-4394-BE1E-1E3CFAE1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79148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5DCEF-0986-48F5-B4A3-E4F353E4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DCDD8-E5C2-47D9-855B-8AEB1FF78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23BE8-6932-41CA-BB5C-4991B533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DDCBE-EE32-4C7A-89B8-74FB403F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3AF4C-ED69-41FC-9C96-3B41A155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30075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DAA85F-51C2-4543-9A99-958276039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A001B-A031-4A5E-8E3A-52A4568A1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17D0C-D251-4A5F-8973-D1BB9B45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B2B58-927C-494D-A7A3-FC9A8C3C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4A64F-0948-40C3-B91A-78D90E938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033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8A29-625A-49BE-B107-1E309D8A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791C3-6CC5-4A86-9552-6F84DA8D2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501A-BF90-4AE5-9319-7C18D722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3AC1-93CA-4501-BF40-CA3E6D8E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452A7-D037-4833-B761-DDB19881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5899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4A8F-9ECB-4EAB-A801-E3C97941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74A3-5454-4565-B9A7-DC934435A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C72E-16F3-4CBF-BFED-04621EE1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8531A-BC2D-49F3-91D5-F4EB7304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20BF-D30E-4AF5-B252-828A8EAC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1966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38DB-EE27-4F4A-A75C-5F085082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67E4D-CD07-478E-8564-C99F6594E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8E6E3-6A72-4249-95EB-4235DAF7C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AFFD0-F135-48B2-94DF-E6E65752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3CFE7-B765-4CA3-B316-95A27F5F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6374F-AB6B-4C89-BD19-9542D4F1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9490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4B3F-FA15-4636-9403-AB666925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EDB56-A0D8-4DF7-BCF5-E44E8C57B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98B66-1BF8-4874-93B8-C3E21448F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905AB-DF41-4082-B379-AF3DEC9F7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39BC02-3FFB-455C-8A12-4AAC6BF57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40C51-BE27-4D95-8AAA-D459D8DA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6EB2F-7987-4909-8E1F-757912B6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8683D-9341-48B5-B2B3-1B30FCF0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2971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36B8-D973-4495-B872-3A0F5203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C1499-E1EA-4CF6-A261-C2D37B18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318F1-413B-4146-9132-A1FE326B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7259F-D78D-4E33-A151-88CB9B5E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4236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1139B-9C25-4AA7-98C4-7AB9D68A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D816DC-0C49-4D26-9403-2584C325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DBD9D-FD52-47E0-AD16-E78D3F44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9341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ECEB-C47F-42C4-8B86-F4F0745C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56420-0A9D-4AA8-90F2-6261BCFB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EE0E4-1A4F-4512-A48A-93732C122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B5DBF-848F-45C0-9274-D0E6BFE3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11C49-6DBE-43BB-804D-5844FBB7E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C14F2-6881-486D-965D-D9E839D0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9130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3CC0-7B11-41CF-B993-F8415CB9F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041AD-07B3-4961-B5BE-D5E5EA233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F54AD-02E3-4545-BDCD-8400B3B64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9B49A-61EB-4FE2-93C7-1A1F0B5C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7E415-5257-48F0-BC81-A426824B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7725D-069C-4F21-B127-9F6071C6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6387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224B0-05F1-4813-A6F4-EFD9C38B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33A2F-224D-4ECF-80BA-CAE1FEEAA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35E32-3E6F-44A1-BEBA-95063AFB6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2F796-D241-416A-A376-9FB6DAE3ED6F}" type="datetimeFigureOut">
              <a:rPr lang="en-HK" smtClean="0"/>
              <a:t>6/9/2025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EA2DA-1207-4B9A-BFCB-EC83F5D7B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932E9-496D-493D-A9ED-B0B3A628E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6222B-CEC6-4B07-B653-AE2499E600A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8614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13" Type="http://schemas.openxmlformats.org/officeDocument/2006/relationships/image" Target="../media/image170.png"/><Relationship Id="rId18" Type="http://schemas.openxmlformats.org/officeDocument/2006/relationships/image" Target="../media/image101.png"/><Relationship Id="rId3" Type="http://schemas.openxmlformats.org/officeDocument/2006/relationships/image" Target="../media/image71.png"/><Relationship Id="rId7" Type="http://schemas.openxmlformats.org/officeDocument/2006/relationships/image" Target="../media/image110.png"/><Relationship Id="rId12" Type="http://schemas.openxmlformats.org/officeDocument/2006/relationships/image" Target="../media/image160.png"/><Relationship Id="rId17" Type="http://schemas.openxmlformats.org/officeDocument/2006/relationships/image" Target="NULL"/><Relationship Id="rId2" Type="http://schemas.openxmlformats.org/officeDocument/2006/relationships/image" Target="../media/image66.png"/><Relationship Id="rId16" Type="http://schemas.openxmlformats.org/officeDocument/2006/relationships/image" Target="../media/image2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52.png"/><Relationship Id="rId5" Type="http://schemas.openxmlformats.org/officeDocument/2006/relationships/image" Target="../media/image910.png"/><Relationship Id="rId15" Type="http://schemas.openxmlformats.org/officeDocument/2006/relationships/image" Target="../media/image24.tif"/><Relationship Id="rId10" Type="http://schemas.openxmlformats.org/officeDocument/2006/relationships/image" Target="../media/image141.png"/><Relationship Id="rId4" Type="http://schemas.openxmlformats.org/officeDocument/2006/relationships/image" Target="../media/image810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989-5383-45A0-8732-7C5315697638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Picture 6" descr="A picture containing tree, outdoor, plant, traveling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256"/>
            <a:ext cx="12183244" cy="4135121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178"/>
            <a:ext cx="12192001" cy="183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5"/>
          <p:cNvSpPr txBox="1">
            <a:spLocks noChangeArrowheads="1"/>
          </p:cNvSpPr>
          <p:nvPr/>
        </p:nvSpPr>
        <p:spPr bwMode="auto">
          <a:xfrm>
            <a:off x="8756" y="1385758"/>
            <a:ext cx="12192000" cy="32376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1: This Course and Neural Network 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Feng-Lei Fan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Frontier of Artificial Networks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City University of Hong Kong</a:t>
            </a:r>
          </a:p>
        </p:txBody>
      </p:sp>
      <p:pic>
        <p:nvPicPr>
          <p:cNvPr id="3" name="Picture 4" descr="Department of Data Science, City University of Hong Kong Careers and  Employment | INFORMS">
            <a:extLst>
              <a:ext uri="{FF2B5EF4-FFF2-40B4-BE49-F238E27FC236}">
                <a16:creationId xmlns:a16="http://schemas.microsoft.com/office/drawing/2014/main" id="{0EEF6F47-1955-7000-35B4-9C28D0596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0" r="12268" b="10339"/>
          <a:stretch/>
        </p:blipFill>
        <p:spPr bwMode="auto">
          <a:xfrm>
            <a:off x="4782289" y="80804"/>
            <a:ext cx="4507524" cy="108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oup of blue and orange shapes&#10;&#10;AI-generated content may be incorrect.">
            <a:extLst>
              <a:ext uri="{FF2B5EF4-FFF2-40B4-BE49-F238E27FC236}">
                <a16:creationId xmlns:a16="http://schemas.microsoft.com/office/drawing/2014/main" id="{F9121EE5-2E72-85D3-A375-B2EC62ACE2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45" y="85730"/>
            <a:ext cx="2151122" cy="1214000"/>
          </a:xfrm>
          <a:prstGeom prst="rect">
            <a:avLst/>
          </a:prstGeom>
        </p:spPr>
      </p:pic>
      <p:pic>
        <p:nvPicPr>
          <p:cNvPr id="1026" name="Picture 2" descr="Home | College of Computing">
            <a:extLst>
              <a:ext uri="{FF2B5EF4-FFF2-40B4-BE49-F238E27FC236}">
                <a16:creationId xmlns:a16="http://schemas.microsoft.com/office/drawing/2014/main" id="{E59E46DE-C492-D31F-D0DA-507936DC4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1" y="34633"/>
            <a:ext cx="42386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on 1 3"/>
          <p:cNvSpPr/>
          <p:nvPr/>
        </p:nvSpPr>
        <p:spPr bwMode="auto">
          <a:xfrm>
            <a:off x="1914664" y="2094614"/>
            <a:ext cx="1815387" cy="1761704"/>
          </a:xfrm>
          <a:prstGeom prst="irregularSeal1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i="1" dirty="0" err="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cs typeface="Times New Roman" panose="0202060305040502030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576504" y="2738751"/>
            <a:ext cx="436163" cy="34740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i="1" dirty="0" err="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cs typeface="Times New Roman" panose="0202060305040502030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H="1" flipV="1">
            <a:off x="1549235" y="1948792"/>
            <a:ext cx="632131" cy="52927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 flipV="1">
            <a:off x="1279070" y="2827772"/>
            <a:ext cx="905758" cy="388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H="1">
            <a:off x="1468169" y="3125232"/>
            <a:ext cx="810512" cy="385301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H="1" flipV="1">
            <a:off x="3373763" y="2789513"/>
            <a:ext cx="2087537" cy="20161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H="1" flipV="1">
            <a:off x="1865300" y="1703203"/>
            <a:ext cx="76131" cy="60926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1468169" y="2314543"/>
            <a:ext cx="527558" cy="4404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 flipV="1">
            <a:off x="1279070" y="2358584"/>
            <a:ext cx="358050" cy="4542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1429702" y="2790955"/>
            <a:ext cx="494138" cy="42959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1737755" y="3274177"/>
            <a:ext cx="184425" cy="4982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H="1" flipV="1">
            <a:off x="1179333" y="3360191"/>
            <a:ext cx="527559" cy="4404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itle 1"/>
          <p:cNvSpPr txBox="1"/>
          <p:nvPr/>
        </p:nvSpPr>
        <p:spPr bwMode="auto">
          <a:xfrm>
            <a:off x="2546795" y="1804634"/>
            <a:ext cx="1460798" cy="31039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Body (Soma)</a:t>
            </a:r>
          </a:p>
        </p:txBody>
      </p:sp>
      <p:sp>
        <p:nvSpPr>
          <p:cNvPr id="17" name="Title 1"/>
          <p:cNvSpPr txBox="1"/>
          <p:nvPr/>
        </p:nvSpPr>
        <p:spPr bwMode="auto">
          <a:xfrm>
            <a:off x="3573196" y="2466888"/>
            <a:ext cx="1484109" cy="24358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Fiber (Axon)</a:t>
            </a:r>
          </a:p>
        </p:txBody>
      </p:sp>
      <p:sp>
        <p:nvSpPr>
          <p:cNvPr id="18" name="Title 1"/>
          <p:cNvSpPr txBox="1"/>
          <p:nvPr/>
        </p:nvSpPr>
        <p:spPr bwMode="auto">
          <a:xfrm>
            <a:off x="965682" y="1399009"/>
            <a:ext cx="2046985" cy="32946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Branches (Dendrite)</a:t>
            </a:r>
          </a:p>
        </p:txBody>
      </p:sp>
      <p:sp>
        <p:nvSpPr>
          <p:cNvPr id="19" name="Title 1"/>
          <p:cNvSpPr txBox="1"/>
          <p:nvPr/>
        </p:nvSpPr>
        <p:spPr bwMode="auto">
          <a:xfrm>
            <a:off x="1394618" y="4670065"/>
            <a:ext cx="1214490" cy="29528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Weight</a:t>
            </a:r>
          </a:p>
        </p:txBody>
      </p:sp>
      <p:sp>
        <p:nvSpPr>
          <p:cNvPr id="20" name="Title 1"/>
          <p:cNvSpPr txBox="1"/>
          <p:nvPr/>
        </p:nvSpPr>
        <p:spPr bwMode="auto">
          <a:xfrm>
            <a:off x="3555400" y="4814125"/>
            <a:ext cx="2621450" cy="29528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l"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Transformation (Nonlinear)</a:t>
            </a:r>
          </a:p>
        </p:txBody>
      </p:sp>
      <p:sp>
        <p:nvSpPr>
          <p:cNvPr id="21" name="Title 1"/>
          <p:cNvSpPr txBox="1"/>
          <p:nvPr/>
        </p:nvSpPr>
        <p:spPr bwMode="auto">
          <a:xfrm>
            <a:off x="2508614" y="4530942"/>
            <a:ext cx="2879199" cy="29528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l"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Summation (Linear)</a:t>
            </a:r>
          </a:p>
        </p:txBody>
      </p:sp>
      <p:cxnSp>
        <p:nvCxnSpPr>
          <p:cNvPr id="22" name="Straight Arrow Connector 21"/>
          <p:cNvCxnSpPr>
            <a:stCxn id="41" idx="6"/>
            <a:endCxn id="42" idx="1"/>
          </p:cNvCxnSpPr>
          <p:nvPr/>
        </p:nvCxnSpPr>
        <p:spPr bwMode="auto">
          <a:xfrm>
            <a:off x="3465992" y="5337745"/>
            <a:ext cx="32675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4522354" y="5330375"/>
            <a:ext cx="63674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1210265" y="5340375"/>
            <a:ext cx="1320212" cy="0"/>
            <a:chOff x="4571646" y="4971259"/>
            <a:chExt cx="1340103" cy="0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>
            <a:off x="1313457" y="5042360"/>
            <a:ext cx="1320212" cy="0"/>
            <a:chOff x="4571646" y="4971259"/>
            <a:chExt cx="1340103" cy="0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313457" y="5638389"/>
            <a:ext cx="1320212" cy="0"/>
            <a:chOff x="4571646" y="4971259"/>
            <a:chExt cx="1340103" cy="0"/>
          </a:xfrm>
        </p:grpSpPr>
        <p:cxnSp>
          <p:nvCxnSpPr>
            <p:cNvPr id="31" name="Straight Connector 30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Content Placeholder 2"/>
          <p:cNvSpPr txBox="1"/>
          <p:nvPr/>
        </p:nvSpPr>
        <p:spPr bwMode="auto">
          <a:xfrm>
            <a:off x="1301885" y="3836415"/>
            <a:ext cx="3451497" cy="3143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defRPr/>
            </a:pPr>
            <a:r>
              <a:rPr lang="en-US" sz="200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Biological Neuron</a:t>
            </a:r>
          </a:p>
        </p:txBody>
      </p:sp>
      <p:sp>
        <p:nvSpPr>
          <p:cNvPr id="34" name="Content Placeholder 2"/>
          <p:cNvSpPr txBox="1"/>
          <p:nvPr/>
        </p:nvSpPr>
        <p:spPr bwMode="auto">
          <a:xfrm>
            <a:off x="830130" y="5936597"/>
            <a:ext cx="4395004" cy="3417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defRPr/>
            </a:pPr>
            <a:r>
              <a:rPr lang="en-US" sz="200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Artificial Neuron</a:t>
            </a:r>
          </a:p>
        </p:txBody>
      </p:sp>
      <p:sp>
        <p:nvSpPr>
          <p:cNvPr id="35" name="Content Placeholder 2"/>
          <p:cNvSpPr txBox="1"/>
          <p:nvPr/>
        </p:nvSpPr>
        <p:spPr bwMode="auto">
          <a:xfrm>
            <a:off x="205755" y="2661084"/>
            <a:ext cx="807988" cy="3143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sz="2000" b="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Input</a:t>
            </a:r>
          </a:p>
        </p:txBody>
      </p:sp>
      <p:sp>
        <p:nvSpPr>
          <p:cNvPr id="36" name="Left Bracket 35"/>
          <p:cNvSpPr/>
          <p:nvPr/>
        </p:nvSpPr>
        <p:spPr bwMode="auto">
          <a:xfrm>
            <a:off x="965681" y="2007834"/>
            <a:ext cx="347777" cy="1673733"/>
          </a:xfrm>
          <a:prstGeom prst="leftBracket">
            <a:avLst/>
          </a:prstGeom>
          <a:noFill/>
          <a:ln w="2540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i="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cs typeface="Times New Roman" panose="02020603050405020304" charset="0"/>
            </a:endParaRPr>
          </a:p>
        </p:txBody>
      </p:sp>
      <p:sp>
        <p:nvSpPr>
          <p:cNvPr id="37" name="Content Placeholder 2"/>
          <p:cNvSpPr txBox="1"/>
          <p:nvPr/>
        </p:nvSpPr>
        <p:spPr bwMode="auto">
          <a:xfrm>
            <a:off x="205755" y="5207809"/>
            <a:ext cx="868892" cy="303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sz="2000" b="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Input</a:t>
            </a:r>
          </a:p>
        </p:txBody>
      </p:sp>
      <p:sp>
        <p:nvSpPr>
          <p:cNvPr id="38" name="Left Bracket 37"/>
          <p:cNvSpPr/>
          <p:nvPr/>
        </p:nvSpPr>
        <p:spPr bwMode="auto">
          <a:xfrm>
            <a:off x="965681" y="4554559"/>
            <a:ext cx="347777" cy="1673733"/>
          </a:xfrm>
          <a:prstGeom prst="leftBracket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i="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cs typeface="Times New Roman" panose="02020603050405020304" charset="0"/>
            </a:endParaRPr>
          </a:p>
        </p:txBody>
      </p:sp>
      <p:sp>
        <p:nvSpPr>
          <p:cNvPr id="39" name="Content Placeholder 2"/>
          <p:cNvSpPr txBox="1"/>
          <p:nvPr/>
        </p:nvSpPr>
        <p:spPr bwMode="auto">
          <a:xfrm>
            <a:off x="4294595" y="2858920"/>
            <a:ext cx="1093217" cy="3829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sz="2000" b="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Output</a:t>
            </a:r>
          </a:p>
        </p:txBody>
      </p:sp>
      <p:sp>
        <p:nvSpPr>
          <p:cNvPr id="40" name="Content Placeholder 2"/>
          <p:cNvSpPr txBox="1"/>
          <p:nvPr/>
        </p:nvSpPr>
        <p:spPr bwMode="auto">
          <a:xfrm>
            <a:off x="5057305" y="5361373"/>
            <a:ext cx="1299744" cy="4296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sz="2000" b="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Output</a:t>
            </a:r>
          </a:p>
        </p:txBody>
      </p:sp>
      <p:sp>
        <p:nvSpPr>
          <p:cNvPr id="41" name="Flowchart: Or 40"/>
          <p:cNvSpPr/>
          <p:nvPr/>
        </p:nvSpPr>
        <p:spPr bwMode="auto">
          <a:xfrm>
            <a:off x="2559342" y="4884421"/>
            <a:ext cx="906651" cy="906651"/>
          </a:xfrm>
          <a:prstGeom prst="flowChartOr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i="1" dirty="0" err="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cs typeface="Times New Roman" panose="02020603050405020304" charset="0"/>
            </a:endParaRPr>
          </a:p>
        </p:txBody>
      </p:sp>
      <p:sp>
        <p:nvSpPr>
          <p:cNvPr id="42" name="Pentagon 41"/>
          <p:cNvSpPr/>
          <p:nvPr/>
        </p:nvSpPr>
        <p:spPr bwMode="auto">
          <a:xfrm>
            <a:off x="3792743" y="5164187"/>
            <a:ext cx="707705" cy="347116"/>
          </a:xfrm>
          <a:prstGeom prst="homePlate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i="1" dirty="0" err="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cs typeface="Times New Roman" panose="02020603050405020304" charset="0"/>
            </a:endParaRPr>
          </a:p>
        </p:txBody>
      </p:sp>
      <p:sp>
        <p:nvSpPr>
          <p:cNvPr id="43" name="Title 1"/>
          <p:cNvSpPr txBox="1"/>
          <p:nvPr/>
        </p:nvSpPr>
        <p:spPr bwMode="auto">
          <a:xfrm>
            <a:off x="4871932" y="2227408"/>
            <a:ext cx="1401807" cy="214857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Synapsis</a:t>
            </a:r>
          </a:p>
        </p:txBody>
      </p:sp>
      <p:sp>
        <p:nvSpPr>
          <p:cNvPr id="44" name="Regular Pentagon 43"/>
          <p:cNvSpPr/>
          <p:nvPr/>
        </p:nvSpPr>
        <p:spPr bwMode="auto">
          <a:xfrm rot="5400000">
            <a:off x="5248491" y="2573036"/>
            <a:ext cx="538094" cy="476224"/>
          </a:xfrm>
          <a:prstGeom prst="pentago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 err="1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  <a:cs typeface="Times New Roman" panose="02020603050405020304" charset="0"/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0" y="640"/>
            <a:ext cx="12192000" cy="105373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Artificial Neurons</a:t>
            </a:r>
          </a:p>
        </p:txBody>
      </p:sp>
      <p:pic>
        <p:nvPicPr>
          <p:cNvPr id="3" name="Picture 2" descr="A picture containing text, newspaper, screenshot, documen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26" y="1730107"/>
            <a:ext cx="5771097" cy="43515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72357" y="6433882"/>
            <a:ext cx="2743200" cy="365125"/>
          </a:xfrm>
        </p:spPr>
        <p:txBody>
          <a:bodyPr/>
          <a:lstStyle/>
          <a:p>
            <a:fld id="{06A02989-5383-45A0-8732-7C5315697638}" type="slidenum">
              <a:rPr lang="en-US" sz="2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10</a:t>
            </a:fld>
            <a:endParaRPr lang="en-US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EBAAE4-E21A-45AB-AA60-B16D8CF5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4" y="261495"/>
            <a:ext cx="995501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B53A2-CFF4-442A-9CBB-BD45A9EA5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71" y="1147444"/>
            <a:ext cx="10078857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9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53E57-58E1-433C-8642-1ACB0E018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9" y="271022"/>
            <a:ext cx="1014554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2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Neocognitron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44" y="1303263"/>
            <a:ext cx="121070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1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Neocognitron</a:t>
            </a:r>
            <a:r>
              <a:rPr lang="en-US" altLang="zh-CN" sz="2800" b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invented in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1979 by </a:t>
            </a:r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Kunihiko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Fukushima, is the pioneering work of Convolutional Neural Networks.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Dia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0" y="2432162"/>
            <a:ext cx="5897914" cy="3318008"/>
          </a:xfrm>
          <a:prstGeom prst="rect">
            <a:avLst/>
          </a:prstGeom>
        </p:spPr>
      </p:pic>
      <p:pic>
        <p:nvPicPr>
          <p:cNvPr id="12" name="Picture 11" descr="Diagram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54" y="2423370"/>
            <a:ext cx="5913542" cy="3326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8350" y="5900906"/>
            <a:ext cx="10404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Information Processing in the Layered Network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77599" y="5554737"/>
            <a:ext cx="1129187" cy="204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72357" y="6433882"/>
            <a:ext cx="2743200" cy="365125"/>
          </a:xfrm>
        </p:spPr>
        <p:txBody>
          <a:bodyPr/>
          <a:lstStyle/>
          <a:p>
            <a:fld id="{06A02989-5383-45A0-8732-7C5315697638}" type="slidenum">
              <a:rPr lang="en-US" sz="2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14</a:t>
            </a:fld>
            <a:endParaRPr lang="en-US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2C1F-25F4-4D73-BCFB-9E8C36FB33A6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Neural Network Historical Ups and Downs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Perceptrons (book) - Wikipedia">
            <a:extLst>
              <a:ext uri="{FF2B5EF4-FFF2-40B4-BE49-F238E27FC236}">
                <a16:creationId xmlns:a16="http://schemas.microsoft.com/office/drawing/2014/main" id="{1FB18022-9195-40A6-89CD-46EEBF4B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759" y="1388326"/>
            <a:ext cx="3308494" cy="49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291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2C1F-25F4-4D73-BCFB-9E8C36FB33A6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A Neuron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xplosion 1 3">
            <a:extLst>
              <a:ext uri="{FF2B5EF4-FFF2-40B4-BE49-F238E27FC236}">
                <a16:creationId xmlns:a16="http://schemas.microsoft.com/office/drawing/2014/main" id="{AEC250BC-4394-4F65-9468-84BB04242129}"/>
              </a:ext>
            </a:extLst>
          </p:cNvPr>
          <p:cNvSpPr/>
          <p:nvPr/>
        </p:nvSpPr>
        <p:spPr bwMode="auto">
          <a:xfrm>
            <a:off x="4280613" y="1902109"/>
            <a:ext cx="1815387" cy="1761704"/>
          </a:xfrm>
          <a:prstGeom prst="irregularSeal1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i="1" dirty="0" err="1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F31258-26BC-49F8-BFD9-EC5AC8338F0B}"/>
              </a:ext>
            </a:extLst>
          </p:cNvPr>
          <p:cNvSpPr/>
          <p:nvPr/>
        </p:nvSpPr>
        <p:spPr bwMode="auto">
          <a:xfrm>
            <a:off x="4942453" y="2546246"/>
            <a:ext cx="436163" cy="34740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i="1" dirty="0" err="1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BBC0C0-3271-4218-872B-A0597BF6048B}"/>
              </a:ext>
            </a:extLst>
          </p:cNvPr>
          <p:cNvCxnSpPr/>
          <p:nvPr/>
        </p:nvCxnSpPr>
        <p:spPr bwMode="auto">
          <a:xfrm flipH="1" flipV="1">
            <a:off x="3915184" y="1756287"/>
            <a:ext cx="632131" cy="52927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04FD4-3064-4B5A-A488-447FE1F0F255}"/>
              </a:ext>
            </a:extLst>
          </p:cNvPr>
          <p:cNvCxnSpPr/>
          <p:nvPr/>
        </p:nvCxnSpPr>
        <p:spPr bwMode="auto">
          <a:xfrm flipH="1" flipV="1">
            <a:off x="3645019" y="2635267"/>
            <a:ext cx="905758" cy="388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698FA9-4F8A-4881-B6CB-73E2F191F43D}"/>
              </a:ext>
            </a:extLst>
          </p:cNvPr>
          <p:cNvCxnSpPr/>
          <p:nvPr/>
        </p:nvCxnSpPr>
        <p:spPr bwMode="auto">
          <a:xfrm flipH="1">
            <a:off x="3834118" y="2932727"/>
            <a:ext cx="810512" cy="385301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2A314A-A4A5-4937-90F9-315285C5958F}"/>
              </a:ext>
            </a:extLst>
          </p:cNvPr>
          <p:cNvCxnSpPr/>
          <p:nvPr/>
        </p:nvCxnSpPr>
        <p:spPr bwMode="auto">
          <a:xfrm flipH="1" flipV="1">
            <a:off x="5739712" y="2597008"/>
            <a:ext cx="2087537" cy="20161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CF8DAB-805B-4172-A2F0-EF9A8A0C2E24}"/>
              </a:ext>
            </a:extLst>
          </p:cNvPr>
          <p:cNvCxnSpPr/>
          <p:nvPr/>
        </p:nvCxnSpPr>
        <p:spPr bwMode="auto">
          <a:xfrm flipH="1" flipV="1">
            <a:off x="4231249" y="1510698"/>
            <a:ext cx="76131" cy="60926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EB3E5C-96BB-4BDF-9C65-A6B66BB12EEB}"/>
              </a:ext>
            </a:extLst>
          </p:cNvPr>
          <p:cNvCxnSpPr/>
          <p:nvPr/>
        </p:nvCxnSpPr>
        <p:spPr bwMode="auto">
          <a:xfrm flipH="1" flipV="1">
            <a:off x="3834118" y="2122038"/>
            <a:ext cx="527558" cy="4404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4C7E16-6D25-4B72-ACEE-5252C4358FD2}"/>
              </a:ext>
            </a:extLst>
          </p:cNvPr>
          <p:cNvCxnSpPr/>
          <p:nvPr/>
        </p:nvCxnSpPr>
        <p:spPr bwMode="auto">
          <a:xfrm flipH="1" flipV="1">
            <a:off x="3645019" y="2166079"/>
            <a:ext cx="358050" cy="4542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34D701-BC47-4DA9-951F-118BE9274E6E}"/>
              </a:ext>
            </a:extLst>
          </p:cNvPr>
          <p:cNvCxnSpPr/>
          <p:nvPr/>
        </p:nvCxnSpPr>
        <p:spPr bwMode="auto">
          <a:xfrm flipH="1">
            <a:off x="3795651" y="2598450"/>
            <a:ext cx="494138" cy="42959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63DE0-BD9E-4D4A-8C57-08B8615454CF}"/>
              </a:ext>
            </a:extLst>
          </p:cNvPr>
          <p:cNvCxnSpPr/>
          <p:nvPr/>
        </p:nvCxnSpPr>
        <p:spPr bwMode="auto">
          <a:xfrm flipH="1">
            <a:off x="4103704" y="3081672"/>
            <a:ext cx="184425" cy="4982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EB78E8-7A55-44B1-972A-BEC05AB1E387}"/>
              </a:ext>
            </a:extLst>
          </p:cNvPr>
          <p:cNvCxnSpPr/>
          <p:nvPr/>
        </p:nvCxnSpPr>
        <p:spPr bwMode="auto">
          <a:xfrm flipH="1" flipV="1">
            <a:off x="3545282" y="3167686"/>
            <a:ext cx="527559" cy="4404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8BBCEF2-6BDA-4614-8D03-B2D6241C77DF}"/>
              </a:ext>
            </a:extLst>
          </p:cNvPr>
          <p:cNvSpPr txBox="1">
            <a:spLocks/>
          </p:cNvSpPr>
          <p:nvPr/>
        </p:nvSpPr>
        <p:spPr bwMode="auto">
          <a:xfrm>
            <a:off x="4912744" y="1612129"/>
            <a:ext cx="1460798" cy="31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Body (Soma)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5D73F8C-FD0D-435E-BF0F-8E8F95C2B2F1}"/>
              </a:ext>
            </a:extLst>
          </p:cNvPr>
          <p:cNvSpPr txBox="1">
            <a:spLocks/>
          </p:cNvSpPr>
          <p:nvPr/>
        </p:nvSpPr>
        <p:spPr bwMode="auto">
          <a:xfrm>
            <a:off x="5939145" y="2274383"/>
            <a:ext cx="1484109" cy="243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Fiber (Axon)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74764A8-7AFE-4B3F-917C-1B9414C8BB69}"/>
              </a:ext>
            </a:extLst>
          </p:cNvPr>
          <p:cNvSpPr txBox="1">
            <a:spLocks/>
          </p:cNvSpPr>
          <p:nvPr/>
        </p:nvSpPr>
        <p:spPr bwMode="auto">
          <a:xfrm>
            <a:off x="3331631" y="1206504"/>
            <a:ext cx="2046985" cy="329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Branches (Dendrite)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604C394-E0CA-4964-AA5D-9CEA23D496FF}"/>
              </a:ext>
            </a:extLst>
          </p:cNvPr>
          <p:cNvSpPr txBox="1">
            <a:spLocks/>
          </p:cNvSpPr>
          <p:nvPr/>
        </p:nvSpPr>
        <p:spPr bwMode="auto">
          <a:xfrm>
            <a:off x="3760567" y="4477560"/>
            <a:ext cx="1214490" cy="2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Weight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D7B804A-2BA3-4215-89EE-427354C225C1}"/>
              </a:ext>
            </a:extLst>
          </p:cNvPr>
          <p:cNvSpPr txBox="1">
            <a:spLocks/>
          </p:cNvSpPr>
          <p:nvPr/>
        </p:nvSpPr>
        <p:spPr bwMode="auto">
          <a:xfrm>
            <a:off x="5921349" y="4621620"/>
            <a:ext cx="2621450" cy="2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Transformation (Nonlinear)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B60F38C-6EF0-4788-9CBB-CD6F26EA22C2}"/>
              </a:ext>
            </a:extLst>
          </p:cNvPr>
          <p:cNvSpPr txBox="1">
            <a:spLocks/>
          </p:cNvSpPr>
          <p:nvPr/>
        </p:nvSpPr>
        <p:spPr bwMode="auto">
          <a:xfrm>
            <a:off x="4874563" y="4338437"/>
            <a:ext cx="2879199" cy="2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Summation (Linear)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CF386-2FB5-49B5-9594-1B787570AC15}"/>
              </a:ext>
            </a:extLst>
          </p:cNvPr>
          <p:cNvCxnSpPr>
            <a:stCxn id="42" idx="6"/>
            <a:endCxn id="43" idx="1"/>
          </p:cNvCxnSpPr>
          <p:nvPr/>
        </p:nvCxnSpPr>
        <p:spPr bwMode="auto">
          <a:xfrm>
            <a:off x="5831941" y="5145240"/>
            <a:ext cx="32675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B09F9E-9A7D-47F6-808D-237A929A3373}"/>
              </a:ext>
            </a:extLst>
          </p:cNvPr>
          <p:cNvCxnSpPr/>
          <p:nvPr/>
        </p:nvCxnSpPr>
        <p:spPr bwMode="auto">
          <a:xfrm>
            <a:off x="6888303" y="5137870"/>
            <a:ext cx="63674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2E12BB-F37F-4FA5-9F9A-993590A71F7A}"/>
              </a:ext>
            </a:extLst>
          </p:cNvPr>
          <p:cNvGrpSpPr/>
          <p:nvPr/>
        </p:nvGrpSpPr>
        <p:grpSpPr>
          <a:xfrm>
            <a:off x="3576214" y="5147870"/>
            <a:ext cx="1320212" cy="0"/>
            <a:chOff x="4571646" y="4971259"/>
            <a:chExt cx="1340103" cy="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E6F6233-8BBE-4925-A758-B4808FB80904}"/>
                </a:ext>
              </a:extLst>
            </p:cNvPr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58DAB88-C582-4C1F-A1DF-DD1A44D6D839}"/>
                </a:ext>
              </a:extLst>
            </p:cNvPr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7A9765-9F34-4505-A1CE-8777D6259764}"/>
              </a:ext>
            </a:extLst>
          </p:cNvPr>
          <p:cNvGrpSpPr/>
          <p:nvPr/>
        </p:nvGrpSpPr>
        <p:grpSpPr>
          <a:xfrm>
            <a:off x="3679406" y="4849855"/>
            <a:ext cx="1320212" cy="0"/>
            <a:chOff x="4571646" y="4971259"/>
            <a:chExt cx="1340103" cy="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D26FEC-76F5-402E-AD72-D9350114E985}"/>
                </a:ext>
              </a:extLst>
            </p:cNvPr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5ADE601-3480-4973-A860-3260D8E7CEF1}"/>
                </a:ext>
              </a:extLst>
            </p:cNvPr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754313-162D-4E0E-8571-DBE48C4C3312}"/>
              </a:ext>
            </a:extLst>
          </p:cNvPr>
          <p:cNvGrpSpPr/>
          <p:nvPr/>
        </p:nvGrpSpPr>
        <p:grpSpPr>
          <a:xfrm>
            <a:off x="3679406" y="5445884"/>
            <a:ext cx="1320212" cy="0"/>
            <a:chOff x="4571646" y="4971259"/>
            <a:chExt cx="1340103" cy="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8FFD86-D8E9-4FE0-94E7-EBA1BD7EE9F0}"/>
                </a:ext>
              </a:extLst>
            </p:cNvPr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EC73DE-85CA-4EFA-BD61-6283F8D723DF}"/>
                </a:ext>
              </a:extLst>
            </p:cNvPr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4A58C9B-2171-4545-90AC-84CB427ADCB9}"/>
              </a:ext>
            </a:extLst>
          </p:cNvPr>
          <p:cNvSpPr txBox="1">
            <a:spLocks/>
          </p:cNvSpPr>
          <p:nvPr/>
        </p:nvSpPr>
        <p:spPr bwMode="auto">
          <a:xfrm>
            <a:off x="3667834" y="3643910"/>
            <a:ext cx="3451497" cy="31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defRPr/>
            </a:pPr>
            <a:r>
              <a:rPr lang="en-US" sz="2000" i="1" kern="0" dirty="0">
                <a:solidFill>
                  <a:srgbClr val="000000"/>
                </a:solidFill>
                <a:latin typeface="Arial"/>
                <a:ea typeface="ＭＳ Ｐゴシック"/>
              </a:rPr>
              <a:t>Biological Neuron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3DE6BDC-AD1B-43FD-A4F8-B6622C2BA17F}"/>
              </a:ext>
            </a:extLst>
          </p:cNvPr>
          <p:cNvSpPr txBox="1">
            <a:spLocks/>
          </p:cNvSpPr>
          <p:nvPr/>
        </p:nvSpPr>
        <p:spPr bwMode="auto">
          <a:xfrm>
            <a:off x="3196079" y="5744092"/>
            <a:ext cx="4395004" cy="34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defRPr/>
            </a:pPr>
            <a:r>
              <a:rPr lang="en-US" sz="2000" i="1" kern="0" dirty="0">
                <a:solidFill>
                  <a:srgbClr val="000000"/>
                </a:solidFill>
                <a:latin typeface="Arial"/>
                <a:ea typeface="ＭＳ Ｐゴシック"/>
              </a:rPr>
              <a:t>Artificial Neuron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AA93CFE-639B-4F7A-BA34-D25196802922}"/>
              </a:ext>
            </a:extLst>
          </p:cNvPr>
          <p:cNvSpPr txBox="1">
            <a:spLocks/>
          </p:cNvSpPr>
          <p:nvPr/>
        </p:nvSpPr>
        <p:spPr bwMode="auto">
          <a:xfrm>
            <a:off x="2571704" y="2468579"/>
            <a:ext cx="807988" cy="31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sz="20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Input</a:t>
            </a: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3D4AD4BE-4724-4F7C-BBA4-1074FC08917D}"/>
              </a:ext>
            </a:extLst>
          </p:cNvPr>
          <p:cNvSpPr/>
          <p:nvPr/>
        </p:nvSpPr>
        <p:spPr bwMode="auto">
          <a:xfrm>
            <a:off x="3331630" y="1815329"/>
            <a:ext cx="347777" cy="1673733"/>
          </a:xfrm>
          <a:prstGeom prst="leftBracket">
            <a:avLst/>
          </a:prstGeom>
          <a:noFill/>
          <a:ln w="2540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i="1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86E3573-F280-4FB6-868C-3113094E474D}"/>
              </a:ext>
            </a:extLst>
          </p:cNvPr>
          <p:cNvSpPr txBox="1">
            <a:spLocks/>
          </p:cNvSpPr>
          <p:nvPr/>
        </p:nvSpPr>
        <p:spPr bwMode="auto">
          <a:xfrm>
            <a:off x="2571704" y="5015304"/>
            <a:ext cx="868892" cy="30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sz="20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Input</a:t>
            </a:r>
          </a:p>
        </p:txBody>
      </p: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B45520D1-B2FC-43AA-8B80-5F381C87B06A}"/>
              </a:ext>
            </a:extLst>
          </p:cNvPr>
          <p:cNvSpPr/>
          <p:nvPr/>
        </p:nvSpPr>
        <p:spPr bwMode="auto">
          <a:xfrm>
            <a:off x="3331630" y="4362054"/>
            <a:ext cx="347777" cy="1673733"/>
          </a:xfrm>
          <a:prstGeom prst="leftBracket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i="1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3B42D51-4C1E-49CE-A182-B00D340F30CE}"/>
              </a:ext>
            </a:extLst>
          </p:cNvPr>
          <p:cNvSpPr txBox="1">
            <a:spLocks/>
          </p:cNvSpPr>
          <p:nvPr/>
        </p:nvSpPr>
        <p:spPr bwMode="auto">
          <a:xfrm>
            <a:off x="6660544" y="2666415"/>
            <a:ext cx="1093217" cy="38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sz="20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Output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D57B59E-3604-4B4A-990A-4DE4368CA951}"/>
              </a:ext>
            </a:extLst>
          </p:cNvPr>
          <p:cNvSpPr txBox="1">
            <a:spLocks/>
          </p:cNvSpPr>
          <p:nvPr/>
        </p:nvSpPr>
        <p:spPr bwMode="auto">
          <a:xfrm>
            <a:off x="7423254" y="5168868"/>
            <a:ext cx="1299744" cy="42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sz="20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Output</a:t>
            </a:r>
          </a:p>
        </p:txBody>
      </p:sp>
      <p:sp>
        <p:nvSpPr>
          <p:cNvPr id="42" name="Flowchart: Or 41">
            <a:extLst>
              <a:ext uri="{FF2B5EF4-FFF2-40B4-BE49-F238E27FC236}">
                <a16:creationId xmlns:a16="http://schemas.microsoft.com/office/drawing/2014/main" id="{1CFCCB7F-8565-4C10-8360-5BCFEF30D401}"/>
              </a:ext>
            </a:extLst>
          </p:cNvPr>
          <p:cNvSpPr/>
          <p:nvPr/>
        </p:nvSpPr>
        <p:spPr bwMode="auto">
          <a:xfrm>
            <a:off x="4925291" y="4691916"/>
            <a:ext cx="906651" cy="906651"/>
          </a:xfrm>
          <a:prstGeom prst="flowChartOr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i="1" dirty="0" err="1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43" name="Pentagon 41">
            <a:extLst>
              <a:ext uri="{FF2B5EF4-FFF2-40B4-BE49-F238E27FC236}">
                <a16:creationId xmlns:a16="http://schemas.microsoft.com/office/drawing/2014/main" id="{B1D3F2F8-55FA-4E00-9AD8-9CDB66178A15}"/>
              </a:ext>
            </a:extLst>
          </p:cNvPr>
          <p:cNvSpPr/>
          <p:nvPr/>
        </p:nvSpPr>
        <p:spPr bwMode="auto">
          <a:xfrm>
            <a:off x="6158692" y="4971682"/>
            <a:ext cx="707705" cy="347116"/>
          </a:xfrm>
          <a:prstGeom prst="homePlate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i="1" dirty="0" err="1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2A7FADE-878F-407A-B156-228CB2B6B1FB}"/>
              </a:ext>
            </a:extLst>
          </p:cNvPr>
          <p:cNvSpPr txBox="1">
            <a:spLocks/>
          </p:cNvSpPr>
          <p:nvPr/>
        </p:nvSpPr>
        <p:spPr bwMode="auto">
          <a:xfrm>
            <a:off x="7237881" y="2034903"/>
            <a:ext cx="1401807" cy="21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Synapsis</a:t>
            </a:r>
          </a:p>
        </p:txBody>
      </p:sp>
      <p:sp>
        <p:nvSpPr>
          <p:cNvPr id="45" name="Regular Pentagon 43">
            <a:extLst>
              <a:ext uri="{FF2B5EF4-FFF2-40B4-BE49-F238E27FC236}">
                <a16:creationId xmlns:a16="http://schemas.microsoft.com/office/drawing/2014/main" id="{7ECE37AD-7FCE-472E-975F-D1CCCA8990B4}"/>
              </a:ext>
            </a:extLst>
          </p:cNvPr>
          <p:cNvSpPr/>
          <p:nvPr/>
        </p:nvSpPr>
        <p:spPr bwMode="auto">
          <a:xfrm rot="5400000">
            <a:off x="7614440" y="2380531"/>
            <a:ext cx="538094" cy="476224"/>
          </a:xfrm>
          <a:prstGeom prst="pentago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 err="1">
              <a:solidFill>
                <a:srgbClr val="000000"/>
              </a:solidFill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94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924D5-0F49-4C2C-B20C-574CACC5BF18}"/>
              </a:ext>
            </a:extLst>
          </p:cNvPr>
          <p:cNvSpPr txBox="1"/>
          <p:nvPr/>
        </p:nvSpPr>
        <p:spPr>
          <a:xfrm>
            <a:off x="5882251" y="2054428"/>
            <a:ext cx="749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" name="Rounded Rectangle 34">
            <a:extLst>
              <a:ext uri="{FF2B5EF4-FFF2-40B4-BE49-F238E27FC236}">
                <a16:creationId xmlns:a16="http://schemas.microsoft.com/office/drawing/2014/main" id="{0B2DF31C-8974-473E-A13F-F3DDDDEBBC6A}"/>
              </a:ext>
            </a:extLst>
          </p:cNvPr>
          <p:cNvSpPr/>
          <p:nvPr/>
        </p:nvSpPr>
        <p:spPr>
          <a:xfrm>
            <a:off x="6867482" y="818430"/>
            <a:ext cx="3580422" cy="2459715"/>
          </a:xfrm>
          <a:prstGeom prst="roundRect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0167A3DA-56CB-4015-AA17-6DAD9E95277F}"/>
              </a:ext>
            </a:extLst>
          </p:cNvPr>
          <p:cNvSpPr/>
          <p:nvPr/>
        </p:nvSpPr>
        <p:spPr>
          <a:xfrm>
            <a:off x="9322096" y="818431"/>
            <a:ext cx="1124901" cy="2465540"/>
          </a:xfrm>
          <a:custGeom>
            <a:avLst/>
            <a:gdLst>
              <a:gd name="connsiteX0" fmla="*/ 567266 w 3285066"/>
              <a:gd name="connsiteY0" fmla="*/ 42334 h 4749800"/>
              <a:gd name="connsiteX1" fmla="*/ 0 w 3285066"/>
              <a:gd name="connsiteY1" fmla="*/ 2396067 h 4749800"/>
              <a:gd name="connsiteX2" fmla="*/ 804333 w 3285066"/>
              <a:gd name="connsiteY2" fmla="*/ 4749800 h 4749800"/>
              <a:gd name="connsiteX3" fmla="*/ 2667000 w 3285066"/>
              <a:gd name="connsiteY3" fmla="*/ 4749800 h 4749800"/>
              <a:gd name="connsiteX4" fmla="*/ 2971800 w 3285066"/>
              <a:gd name="connsiteY4" fmla="*/ 4605867 h 4749800"/>
              <a:gd name="connsiteX5" fmla="*/ 3141133 w 3285066"/>
              <a:gd name="connsiteY5" fmla="*/ 4419600 h 4749800"/>
              <a:gd name="connsiteX6" fmla="*/ 3251200 w 3285066"/>
              <a:gd name="connsiteY6" fmla="*/ 4182534 h 4749800"/>
              <a:gd name="connsiteX7" fmla="*/ 3285066 w 3285066"/>
              <a:gd name="connsiteY7" fmla="*/ 4089400 h 4749800"/>
              <a:gd name="connsiteX8" fmla="*/ 3285066 w 3285066"/>
              <a:gd name="connsiteY8" fmla="*/ 711200 h 4749800"/>
              <a:gd name="connsiteX9" fmla="*/ 3158066 w 3285066"/>
              <a:gd name="connsiteY9" fmla="*/ 406400 h 4749800"/>
              <a:gd name="connsiteX10" fmla="*/ 3039533 w 3285066"/>
              <a:gd name="connsiteY10" fmla="*/ 245534 h 4749800"/>
              <a:gd name="connsiteX11" fmla="*/ 2887133 w 3285066"/>
              <a:gd name="connsiteY11" fmla="*/ 127000 h 4749800"/>
              <a:gd name="connsiteX12" fmla="*/ 2692400 w 3285066"/>
              <a:gd name="connsiteY12" fmla="*/ 33867 h 4749800"/>
              <a:gd name="connsiteX13" fmla="*/ 2590800 w 3285066"/>
              <a:gd name="connsiteY13" fmla="*/ 0 h 4749800"/>
              <a:gd name="connsiteX14" fmla="*/ 567266 w 3285066"/>
              <a:gd name="connsiteY14" fmla="*/ 42334 h 4749800"/>
              <a:gd name="connsiteX0" fmla="*/ 0 w 2717800"/>
              <a:gd name="connsiteY0" fmla="*/ 42334 h 4749800"/>
              <a:gd name="connsiteX1" fmla="*/ 237067 w 2717800"/>
              <a:gd name="connsiteY1" fmla="*/ 4749800 h 4749800"/>
              <a:gd name="connsiteX2" fmla="*/ 2099734 w 2717800"/>
              <a:gd name="connsiteY2" fmla="*/ 4749800 h 4749800"/>
              <a:gd name="connsiteX3" fmla="*/ 2404534 w 2717800"/>
              <a:gd name="connsiteY3" fmla="*/ 4605867 h 4749800"/>
              <a:gd name="connsiteX4" fmla="*/ 2573867 w 2717800"/>
              <a:gd name="connsiteY4" fmla="*/ 4419600 h 4749800"/>
              <a:gd name="connsiteX5" fmla="*/ 2683934 w 2717800"/>
              <a:gd name="connsiteY5" fmla="*/ 4182534 h 4749800"/>
              <a:gd name="connsiteX6" fmla="*/ 2717800 w 2717800"/>
              <a:gd name="connsiteY6" fmla="*/ 4089400 h 4749800"/>
              <a:gd name="connsiteX7" fmla="*/ 2717800 w 2717800"/>
              <a:gd name="connsiteY7" fmla="*/ 711200 h 4749800"/>
              <a:gd name="connsiteX8" fmla="*/ 2590800 w 2717800"/>
              <a:gd name="connsiteY8" fmla="*/ 406400 h 4749800"/>
              <a:gd name="connsiteX9" fmla="*/ 2472267 w 2717800"/>
              <a:gd name="connsiteY9" fmla="*/ 245534 h 4749800"/>
              <a:gd name="connsiteX10" fmla="*/ 2319867 w 2717800"/>
              <a:gd name="connsiteY10" fmla="*/ 127000 h 4749800"/>
              <a:gd name="connsiteX11" fmla="*/ 2125134 w 2717800"/>
              <a:gd name="connsiteY11" fmla="*/ 33867 h 4749800"/>
              <a:gd name="connsiteX12" fmla="*/ 2023534 w 2717800"/>
              <a:gd name="connsiteY12" fmla="*/ 0 h 4749800"/>
              <a:gd name="connsiteX13" fmla="*/ 0 w 2717800"/>
              <a:gd name="connsiteY13" fmla="*/ 42334 h 4749800"/>
              <a:gd name="connsiteX0" fmla="*/ 173480 w 2891280"/>
              <a:gd name="connsiteY0" fmla="*/ 42334 h 4787123"/>
              <a:gd name="connsiteX1" fmla="*/ 0 w 2891280"/>
              <a:gd name="connsiteY1" fmla="*/ 4787123 h 4787123"/>
              <a:gd name="connsiteX2" fmla="*/ 2273214 w 2891280"/>
              <a:gd name="connsiteY2" fmla="*/ 4749800 h 4787123"/>
              <a:gd name="connsiteX3" fmla="*/ 2578014 w 2891280"/>
              <a:gd name="connsiteY3" fmla="*/ 4605867 h 4787123"/>
              <a:gd name="connsiteX4" fmla="*/ 2747347 w 2891280"/>
              <a:gd name="connsiteY4" fmla="*/ 4419600 h 4787123"/>
              <a:gd name="connsiteX5" fmla="*/ 2857414 w 2891280"/>
              <a:gd name="connsiteY5" fmla="*/ 4182534 h 4787123"/>
              <a:gd name="connsiteX6" fmla="*/ 2891280 w 2891280"/>
              <a:gd name="connsiteY6" fmla="*/ 4089400 h 4787123"/>
              <a:gd name="connsiteX7" fmla="*/ 2891280 w 2891280"/>
              <a:gd name="connsiteY7" fmla="*/ 711200 h 4787123"/>
              <a:gd name="connsiteX8" fmla="*/ 2764280 w 2891280"/>
              <a:gd name="connsiteY8" fmla="*/ 406400 h 4787123"/>
              <a:gd name="connsiteX9" fmla="*/ 2645747 w 2891280"/>
              <a:gd name="connsiteY9" fmla="*/ 245534 h 4787123"/>
              <a:gd name="connsiteX10" fmla="*/ 2493347 w 2891280"/>
              <a:gd name="connsiteY10" fmla="*/ 127000 h 4787123"/>
              <a:gd name="connsiteX11" fmla="*/ 2298614 w 2891280"/>
              <a:gd name="connsiteY11" fmla="*/ 33867 h 4787123"/>
              <a:gd name="connsiteX12" fmla="*/ 2197014 w 2891280"/>
              <a:gd name="connsiteY12" fmla="*/ 0 h 4787123"/>
              <a:gd name="connsiteX13" fmla="*/ 173480 w 2891280"/>
              <a:gd name="connsiteY13" fmla="*/ 42334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61216 w 2895082"/>
              <a:gd name="connsiteY5" fmla="*/ 4182534 h 4787123"/>
              <a:gd name="connsiteX6" fmla="*/ 2895082 w 2895082"/>
              <a:gd name="connsiteY6" fmla="*/ 4089400 h 4787123"/>
              <a:gd name="connsiteX7" fmla="*/ 2895082 w 2895082"/>
              <a:gd name="connsiteY7" fmla="*/ 711200 h 4787123"/>
              <a:gd name="connsiteX8" fmla="*/ 2768082 w 2895082"/>
              <a:gd name="connsiteY8" fmla="*/ 406400 h 4787123"/>
              <a:gd name="connsiteX9" fmla="*/ 2649549 w 2895082"/>
              <a:gd name="connsiteY9" fmla="*/ 245534 h 4787123"/>
              <a:gd name="connsiteX10" fmla="*/ 2497149 w 2895082"/>
              <a:gd name="connsiteY10" fmla="*/ 127000 h 4787123"/>
              <a:gd name="connsiteX11" fmla="*/ 2302416 w 2895082"/>
              <a:gd name="connsiteY11" fmla="*/ 33867 h 4787123"/>
              <a:gd name="connsiteX12" fmla="*/ 2200816 w 2895082"/>
              <a:gd name="connsiteY12" fmla="*/ 0 h 4787123"/>
              <a:gd name="connsiteX13" fmla="*/ 0 w 2895082"/>
              <a:gd name="connsiteY13" fmla="*/ 14342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95082 w 2895082"/>
              <a:gd name="connsiteY5" fmla="*/ 4089400 h 4787123"/>
              <a:gd name="connsiteX6" fmla="*/ 2895082 w 2895082"/>
              <a:gd name="connsiteY6" fmla="*/ 711200 h 4787123"/>
              <a:gd name="connsiteX7" fmla="*/ 2768082 w 2895082"/>
              <a:gd name="connsiteY7" fmla="*/ 406400 h 4787123"/>
              <a:gd name="connsiteX8" fmla="*/ 2649549 w 2895082"/>
              <a:gd name="connsiteY8" fmla="*/ 245534 h 4787123"/>
              <a:gd name="connsiteX9" fmla="*/ 2497149 w 2895082"/>
              <a:gd name="connsiteY9" fmla="*/ 127000 h 4787123"/>
              <a:gd name="connsiteX10" fmla="*/ 2302416 w 2895082"/>
              <a:gd name="connsiteY10" fmla="*/ 33867 h 4787123"/>
              <a:gd name="connsiteX11" fmla="*/ 2200816 w 2895082"/>
              <a:gd name="connsiteY11" fmla="*/ 0 h 4787123"/>
              <a:gd name="connsiteX12" fmla="*/ 0 w 2895082"/>
              <a:gd name="connsiteY12" fmla="*/ 14342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95082 w 2895082"/>
              <a:gd name="connsiteY5" fmla="*/ 4089400 h 4787123"/>
              <a:gd name="connsiteX6" fmla="*/ 2895082 w 2895082"/>
              <a:gd name="connsiteY6" fmla="*/ 711200 h 4787123"/>
              <a:gd name="connsiteX7" fmla="*/ 2768082 w 2895082"/>
              <a:gd name="connsiteY7" fmla="*/ 406400 h 4787123"/>
              <a:gd name="connsiteX8" fmla="*/ 2649549 w 2895082"/>
              <a:gd name="connsiteY8" fmla="*/ 245534 h 4787123"/>
              <a:gd name="connsiteX9" fmla="*/ 2497149 w 2895082"/>
              <a:gd name="connsiteY9" fmla="*/ 127000 h 4787123"/>
              <a:gd name="connsiteX10" fmla="*/ 2200816 w 2895082"/>
              <a:gd name="connsiteY10" fmla="*/ 0 h 4787123"/>
              <a:gd name="connsiteX11" fmla="*/ 0 w 2895082"/>
              <a:gd name="connsiteY11" fmla="*/ 14342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95082 w 2895082"/>
              <a:gd name="connsiteY5" fmla="*/ 4089400 h 4787123"/>
              <a:gd name="connsiteX6" fmla="*/ 2895082 w 2895082"/>
              <a:gd name="connsiteY6" fmla="*/ 711200 h 4787123"/>
              <a:gd name="connsiteX7" fmla="*/ 2768082 w 2895082"/>
              <a:gd name="connsiteY7" fmla="*/ 406400 h 4787123"/>
              <a:gd name="connsiteX8" fmla="*/ 2497149 w 2895082"/>
              <a:gd name="connsiteY8" fmla="*/ 127000 h 4787123"/>
              <a:gd name="connsiteX9" fmla="*/ 2200816 w 2895082"/>
              <a:gd name="connsiteY9" fmla="*/ 0 h 4787123"/>
              <a:gd name="connsiteX10" fmla="*/ 0 w 2895082"/>
              <a:gd name="connsiteY10" fmla="*/ 14342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95082 w 2895082"/>
              <a:gd name="connsiteY5" fmla="*/ 4089400 h 4787123"/>
              <a:gd name="connsiteX6" fmla="*/ 2895082 w 2895082"/>
              <a:gd name="connsiteY6" fmla="*/ 711200 h 4787123"/>
              <a:gd name="connsiteX7" fmla="*/ 2805405 w 2895082"/>
              <a:gd name="connsiteY7" fmla="*/ 378408 h 4787123"/>
              <a:gd name="connsiteX8" fmla="*/ 2497149 w 2895082"/>
              <a:gd name="connsiteY8" fmla="*/ 127000 h 4787123"/>
              <a:gd name="connsiteX9" fmla="*/ 2200816 w 2895082"/>
              <a:gd name="connsiteY9" fmla="*/ 0 h 4787123"/>
              <a:gd name="connsiteX10" fmla="*/ 0 w 2895082"/>
              <a:gd name="connsiteY10" fmla="*/ 14342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95082 w 2895082"/>
              <a:gd name="connsiteY5" fmla="*/ 4089400 h 4787123"/>
              <a:gd name="connsiteX6" fmla="*/ 2895082 w 2895082"/>
              <a:gd name="connsiteY6" fmla="*/ 711200 h 4787123"/>
              <a:gd name="connsiteX7" fmla="*/ 2805405 w 2895082"/>
              <a:gd name="connsiteY7" fmla="*/ 378408 h 4787123"/>
              <a:gd name="connsiteX8" fmla="*/ 2497149 w 2895082"/>
              <a:gd name="connsiteY8" fmla="*/ 127000 h 4787123"/>
              <a:gd name="connsiteX9" fmla="*/ 2200816 w 2895082"/>
              <a:gd name="connsiteY9" fmla="*/ 0 h 4787123"/>
              <a:gd name="connsiteX10" fmla="*/ 0 w 2895082"/>
              <a:gd name="connsiteY10" fmla="*/ 14342 h 4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95082" h="4787123">
                <a:moveTo>
                  <a:pt x="0" y="14342"/>
                </a:moveTo>
                <a:cubicBezTo>
                  <a:pt x="1267" y="1605269"/>
                  <a:pt x="2535" y="3196196"/>
                  <a:pt x="3802" y="4787123"/>
                </a:cubicBezTo>
                <a:lnTo>
                  <a:pt x="2277016" y="4749800"/>
                </a:lnTo>
                <a:lnTo>
                  <a:pt x="2581816" y="4605867"/>
                </a:lnTo>
                <a:lnTo>
                  <a:pt x="2751149" y="4419600"/>
                </a:lnTo>
                <a:lnTo>
                  <a:pt x="2895082" y="4089400"/>
                </a:lnTo>
                <a:lnTo>
                  <a:pt x="2895082" y="711200"/>
                </a:lnTo>
                <a:lnTo>
                  <a:pt x="2805405" y="378408"/>
                </a:lnTo>
                <a:lnTo>
                  <a:pt x="2497149" y="127000"/>
                </a:lnTo>
                <a:lnTo>
                  <a:pt x="2200816" y="0"/>
                </a:lnTo>
                <a:lnTo>
                  <a:pt x="0" y="14342"/>
                </a:ln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166DD-4D2D-47F4-97FE-40B689745928}"/>
              </a:ext>
            </a:extLst>
          </p:cNvPr>
          <p:cNvCxnSpPr/>
          <p:nvPr/>
        </p:nvCxnSpPr>
        <p:spPr>
          <a:xfrm>
            <a:off x="6894231" y="1299322"/>
            <a:ext cx="1013171" cy="4990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19B43D-6BD7-4E51-9006-FA0279673FFA}"/>
              </a:ext>
            </a:extLst>
          </p:cNvPr>
          <p:cNvCxnSpPr/>
          <p:nvPr/>
        </p:nvCxnSpPr>
        <p:spPr>
          <a:xfrm flipV="1">
            <a:off x="6902465" y="2259295"/>
            <a:ext cx="1004938" cy="54063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5F733E56-7870-4836-874D-220BC5EA68AC}"/>
              </a:ext>
            </a:extLst>
          </p:cNvPr>
          <p:cNvSpPr/>
          <p:nvPr/>
        </p:nvSpPr>
        <p:spPr>
          <a:xfrm rot="5400000">
            <a:off x="9696983" y="1624053"/>
            <a:ext cx="628673" cy="805902"/>
          </a:xfrm>
          <a:prstGeom prst="flowChartExtract">
            <a:avLst/>
          </a:prstGeom>
          <a:solidFill>
            <a:schemeClr val="accent1">
              <a:lumMod val="40000"/>
              <a:lumOff val="6000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EA80C-3E19-46C3-B5CE-311FB3EF73E8}"/>
              </a:ext>
            </a:extLst>
          </p:cNvPr>
          <p:cNvGrpSpPr/>
          <p:nvPr/>
        </p:nvGrpSpPr>
        <p:grpSpPr>
          <a:xfrm>
            <a:off x="9735266" y="1918783"/>
            <a:ext cx="184035" cy="259010"/>
            <a:chOff x="8313571" y="3648860"/>
            <a:chExt cx="347559" cy="326502"/>
          </a:xfrm>
        </p:grpSpPr>
        <p:sp>
          <p:nvSpPr>
            <p:cNvPr id="9" name="Freeform 48">
              <a:extLst>
                <a:ext uri="{FF2B5EF4-FFF2-40B4-BE49-F238E27FC236}">
                  <a16:creationId xmlns:a16="http://schemas.microsoft.com/office/drawing/2014/main" id="{30721F4C-1E4B-45E6-B3AE-5DDD8BD93445}"/>
                </a:ext>
              </a:extLst>
            </p:cNvPr>
            <p:cNvSpPr/>
            <p:nvPr/>
          </p:nvSpPr>
          <p:spPr>
            <a:xfrm>
              <a:off x="8487336" y="3648860"/>
              <a:ext cx="173794" cy="163670"/>
            </a:xfrm>
            <a:custGeom>
              <a:avLst/>
              <a:gdLst>
                <a:gd name="connsiteX0" fmla="*/ 3411020 w 3411020"/>
                <a:gd name="connsiteY0" fmla="*/ 1614 h 2005075"/>
                <a:gd name="connsiteX1" fmla="*/ 2321959 w 3411020"/>
                <a:gd name="connsiteY1" fmla="*/ 52985 h 2005075"/>
                <a:gd name="connsiteX2" fmla="*/ 1284269 w 3411020"/>
                <a:gd name="connsiteY2" fmla="*/ 350935 h 2005075"/>
                <a:gd name="connsiteX3" fmla="*/ 801384 w 3411020"/>
                <a:gd name="connsiteY3" fmla="*/ 679708 h 2005075"/>
                <a:gd name="connsiteX4" fmla="*/ 421240 w 3411020"/>
                <a:gd name="connsiteY4" fmla="*/ 1111223 h 2005075"/>
                <a:gd name="connsiteX5" fmla="*/ 195209 w 3411020"/>
                <a:gd name="connsiteY5" fmla="*/ 1470819 h 2005075"/>
                <a:gd name="connsiteX6" fmla="*/ 41096 w 3411020"/>
                <a:gd name="connsiteY6" fmla="*/ 1830414 h 2005075"/>
                <a:gd name="connsiteX7" fmla="*/ 0 w 3411020"/>
                <a:gd name="connsiteY7" fmla="*/ 2005075 h 2005075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79046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41096 w 3411020"/>
                <a:gd name="connsiteY6" fmla="*/ 1829752 h 2004413"/>
                <a:gd name="connsiteX7" fmla="*/ 0 w 3411020"/>
                <a:gd name="connsiteY7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41096 w 3411020"/>
                <a:gd name="connsiteY6" fmla="*/ 1829752 h 2004413"/>
                <a:gd name="connsiteX7" fmla="*/ 0 w 3411020"/>
                <a:gd name="connsiteY7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0 w 3411020"/>
                <a:gd name="connsiteY6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521528 h 2004413"/>
                <a:gd name="connsiteX6" fmla="*/ 0 w 3411020"/>
                <a:gd name="connsiteY6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521528 h 2004413"/>
                <a:gd name="connsiteX6" fmla="*/ 0 w 3411020"/>
                <a:gd name="connsiteY6" fmla="*/ 2004413 h 200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1020" h="2004413">
                  <a:moveTo>
                    <a:pt x="3411020" y="952"/>
                  </a:moveTo>
                  <a:cubicBezTo>
                    <a:pt x="3043718" y="-2473"/>
                    <a:pt x="2649020" y="952"/>
                    <a:pt x="2321959" y="52323"/>
                  </a:cubicBezTo>
                  <a:cubicBezTo>
                    <a:pt x="1994898" y="103694"/>
                    <a:pt x="1702085" y="201298"/>
                    <a:pt x="1448656" y="309176"/>
                  </a:cubicBezTo>
                  <a:cubicBezTo>
                    <a:pt x="1195227" y="417054"/>
                    <a:pt x="972620" y="566030"/>
                    <a:pt x="801384" y="699594"/>
                  </a:cubicBezTo>
                  <a:cubicBezTo>
                    <a:pt x="630148" y="833158"/>
                    <a:pt x="522269" y="973572"/>
                    <a:pt x="421240" y="1110561"/>
                  </a:cubicBezTo>
                  <a:cubicBezTo>
                    <a:pt x="320211" y="1247550"/>
                    <a:pt x="255142" y="1352005"/>
                    <a:pt x="195209" y="1521528"/>
                  </a:cubicBezTo>
                  <a:cubicBezTo>
                    <a:pt x="135276" y="1691051"/>
                    <a:pt x="40669" y="1893110"/>
                    <a:pt x="0" y="2004413"/>
                  </a:cubicBezTo>
                </a:path>
              </a:pathLst>
            </a:cu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Freeform 49">
              <a:extLst>
                <a:ext uri="{FF2B5EF4-FFF2-40B4-BE49-F238E27FC236}">
                  <a16:creationId xmlns:a16="http://schemas.microsoft.com/office/drawing/2014/main" id="{85153DF2-4089-4D78-81E9-FEB7A627AFBA}"/>
                </a:ext>
              </a:extLst>
            </p:cNvPr>
            <p:cNvSpPr/>
            <p:nvPr/>
          </p:nvSpPr>
          <p:spPr>
            <a:xfrm flipH="1" flipV="1">
              <a:off x="8313571" y="3811692"/>
              <a:ext cx="173794" cy="163670"/>
            </a:xfrm>
            <a:custGeom>
              <a:avLst/>
              <a:gdLst>
                <a:gd name="connsiteX0" fmla="*/ 3411020 w 3411020"/>
                <a:gd name="connsiteY0" fmla="*/ 1614 h 2005075"/>
                <a:gd name="connsiteX1" fmla="*/ 2321959 w 3411020"/>
                <a:gd name="connsiteY1" fmla="*/ 52985 h 2005075"/>
                <a:gd name="connsiteX2" fmla="*/ 1284269 w 3411020"/>
                <a:gd name="connsiteY2" fmla="*/ 350935 h 2005075"/>
                <a:gd name="connsiteX3" fmla="*/ 801384 w 3411020"/>
                <a:gd name="connsiteY3" fmla="*/ 679708 h 2005075"/>
                <a:gd name="connsiteX4" fmla="*/ 421240 w 3411020"/>
                <a:gd name="connsiteY4" fmla="*/ 1111223 h 2005075"/>
                <a:gd name="connsiteX5" fmla="*/ 195209 w 3411020"/>
                <a:gd name="connsiteY5" fmla="*/ 1470819 h 2005075"/>
                <a:gd name="connsiteX6" fmla="*/ 41096 w 3411020"/>
                <a:gd name="connsiteY6" fmla="*/ 1830414 h 2005075"/>
                <a:gd name="connsiteX7" fmla="*/ 0 w 3411020"/>
                <a:gd name="connsiteY7" fmla="*/ 2005075 h 2005075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79046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41096 w 3411020"/>
                <a:gd name="connsiteY6" fmla="*/ 1829752 h 2004413"/>
                <a:gd name="connsiteX7" fmla="*/ 0 w 3411020"/>
                <a:gd name="connsiteY7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41096 w 3411020"/>
                <a:gd name="connsiteY6" fmla="*/ 1829752 h 2004413"/>
                <a:gd name="connsiteX7" fmla="*/ 0 w 3411020"/>
                <a:gd name="connsiteY7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0 w 3411020"/>
                <a:gd name="connsiteY6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521528 h 2004413"/>
                <a:gd name="connsiteX6" fmla="*/ 0 w 3411020"/>
                <a:gd name="connsiteY6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521528 h 2004413"/>
                <a:gd name="connsiteX6" fmla="*/ 0 w 3411020"/>
                <a:gd name="connsiteY6" fmla="*/ 2004413 h 200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1020" h="2004413">
                  <a:moveTo>
                    <a:pt x="3411020" y="952"/>
                  </a:moveTo>
                  <a:cubicBezTo>
                    <a:pt x="3043718" y="-2473"/>
                    <a:pt x="2649020" y="952"/>
                    <a:pt x="2321959" y="52323"/>
                  </a:cubicBezTo>
                  <a:cubicBezTo>
                    <a:pt x="1994898" y="103694"/>
                    <a:pt x="1702085" y="201298"/>
                    <a:pt x="1448656" y="309176"/>
                  </a:cubicBezTo>
                  <a:cubicBezTo>
                    <a:pt x="1195227" y="417054"/>
                    <a:pt x="972620" y="566030"/>
                    <a:pt x="801384" y="699594"/>
                  </a:cubicBezTo>
                  <a:cubicBezTo>
                    <a:pt x="630148" y="833158"/>
                    <a:pt x="522269" y="973572"/>
                    <a:pt x="421240" y="1110561"/>
                  </a:cubicBezTo>
                  <a:cubicBezTo>
                    <a:pt x="320211" y="1247550"/>
                    <a:pt x="255142" y="1352005"/>
                    <a:pt x="195209" y="1521528"/>
                  </a:cubicBezTo>
                  <a:cubicBezTo>
                    <a:pt x="135276" y="1691051"/>
                    <a:pt x="40669" y="1893110"/>
                    <a:pt x="0" y="2004413"/>
                  </a:cubicBezTo>
                </a:path>
              </a:pathLst>
            </a:cu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9A9D32-8E64-4789-9B41-BB810FB790EC}"/>
              </a:ext>
            </a:extLst>
          </p:cNvPr>
          <p:cNvCxnSpPr/>
          <p:nvPr/>
        </p:nvCxnSpPr>
        <p:spPr>
          <a:xfrm flipV="1">
            <a:off x="6117770" y="1294638"/>
            <a:ext cx="749712" cy="4684"/>
          </a:xfrm>
          <a:prstGeom prst="straightConnector1">
            <a:avLst/>
          </a:prstGeom>
          <a:ln w="635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96A440-CA52-46A4-8AA5-55C449AF20E2}"/>
              </a:ext>
            </a:extLst>
          </p:cNvPr>
          <p:cNvCxnSpPr/>
          <p:nvPr/>
        </p:nvCxnSpPr>
        <p:spPr>
          <a:xfrm flipV="1">
            <a:off x="6117770" y="2802318"/>
            <a:ext cx="749712" cy="4684"/>
          </a:xfrm>
          <a:prstGeom prst="straightConnector1">
            <a:avLst/>
          </a:prstGeom>
          <a:ln w="635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410CA2-FF01-4FE9-89C2-E58C87221D22}"/>
              </a:ext>
            </a:extLst>
          </p:cNvPr>
          <p:cNvCxnSpPr/>
          <p:nvPr/>
        </p:nvCxnSpPr>
        <p:spPr>
          <a:xfrm flipV="1">
            <a:off x="10448013" y="2026875"/>
            <a:ext cx="637023" cy="1"/>
          </a:xfrm>
          <a:prstGeom prst="straightConnector1">
            <a:avLst/>
          </a:prstGeom>
          <a:ln w="635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4C3E08-4DB3-4FA1-BAAC-0F9675CCEC68}"/>
                  </a:ext>
                </a:extLst>
              </p:cNvPr>
              <p:cNvSpPr txBox="1"/>
              <p:nvPr/>
            </p:nvSpPr>
            <p:spPr>
              <a:xfrm>
                <a:off x="6181288" y="2568775"/>
                <a:ext cx="151698" cy="159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 baseline="-2500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500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4C3E08-4DB3-4FA1-BAAC-0F9675CC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288" y="2568775"/>
                <a:ext cx="151698" cy="159821"/>
              </a:xfrm>
              <a:prstGeom prst="rect">
                <a:avLst/>
              </a:prstGeom>
              <a:blipFill>
                <a:blip r:embed="rId2"/>
                <a:stretch>
                  <a:fillRect l="-32000" r="-36000"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EF7F13-4E74-496A-B3BE-A4DDA2B2956D}"/>
                  </a:ext>
                </a:extLst>
              </p:cNvPr>
              <p:cNvSpPr txBox="1"/>
              <p:nvPr/>
            </p:nvSpPr>
            <p:spPr>
              <a:xfrm>
                <a:off x="10674608" y="1718497"/>
                <a:ext cx="98506" cy="159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500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EF7F13-4E74-496A-B3BE-A4DDA2B29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4608" y="1718497"/>
                <a:ext cx="98506" cy="159821"/>
              </a:xfrm>
              <a:prstGeom prst="rect">
                <a:avLst/>
              </a:prstGeom>
              <a:blipFill>
                <a:blip r:embed="rId3"/>
                <a:stretch>
                  <a:fillRect l="-68750" r="-81250" b="-8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A228173-B68D-4122-B01D-446913FD33DC}"/>
              </a:ext>
            </a:extLst>
          </p:cNvPr>
          <p:cNvSpPr txBox="1"/>
          <p:nvPr/>
        </p:nvSpPr>
        <p:spPr>
          <a:xfrm>
            <a:off x="10349077" y="2063727"/>
            <a:ext cx="953924" cy="22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3A60F-2270-4B95-8CF4-C05E9F824758}"/>
              </a:ext>
            </a:extLst>
          </p:cNvPr>
          <p:cNvSpPr txBox="1"/>
          <p:nvPr/>
        </p:nvSpPr>
        <p:spPr>
          <a:xfrm rot="5400000">
            <a:off x="6259380" y="2241406"/>
            <a:ext cx="79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91F715-B4C3-4229-9629-0C673540B5B0}"/>
                  </a:ext>
                </a:extLst>
              </p:cNvPr>
              <p:cNvSpPr txBox="1"/>
              <p:nvPr/>
            </p:nvSpPr>
            <p:spPr>
              <a:xfrm>
                <a:off x="6012384" y="1049871"/>
                <a:ext cx="461219" cy="207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500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91F715-B4C3-4229-9629-0C673540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384" y="1049871"/>
                <a:ext cx="461219" cy="207906"/>
              </a:xfrm>
              <a:prstGeom prst="rect">
                <a:avLst/>
              </a:prstGeom>
              <a:blipFill>
                <a:blip r:embed="rId4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191D2D-82F2-4758-B489-7B8C97AAEFB2}"/>
                  </a:ext>
                </a:extLst>
              </p:cNvPr>
              <p:cNvSpPr txBox="1"/>
              <p:nvPr/>
            </p:nvSpPr>
            <p:spPr>
              <a:xfrm>
                <a:off x="6179558" y="1779263"/>
                <a:ext cx="147125" cy="159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500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191D2D-82F2-4758-B489-7B8C97AA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58" y="1779263"/>
                <a:ext cx="147125" cy="159821"/>
              </a:xfrm>
              <a:prstGeom prst="rect">
                <a:avLst/>
              </a:prstGeom>
              <a:blipFill>
                <a:blip r:embed="rId5"/>
                <a:stretch>
                  <a:fillRect l="-33333" r="-50000" b="-6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756F92-A6EF-4B87-9E36-EDF409B3A99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918642" y="2011236"/>
            <a:ext cx="988760" cy="89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66946E-1ECB-4959-B968-760F58CA4D3C}"/>
              </a:ext>
            </a:extLst>
          </p:cNvPr>
          <p:cNvCxnSpPr/>
          <p:nvPr/>
        </p:nvCxnSpPr>
        <p:spPr>
          <a:xfrm flipV="1">
            <a:off x="6117770" y="2011235"/>
            <a:ext cx="749712" cy="4684"/>
          </a:xfrm>
          <a:prstGeom prst="straightConnector1">
            <a:avLst/>
          </a:prstGeom>
          <a:ln w="635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7B8B34-8507-441C-A5C2-DCB5D81D849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042147" y="2027004"/>
            <a:ext cx="566221" cy="103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1D8358D-AA9B-4001-A8DC-00EDD05B1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7402" y="1615159"/>
            <a:ext cx="1144886" cy="810052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411EA3-5199-4DB9-AEE1-F0B55AB25D6A}"/>
                  </a:ext>
                </a:extLst>
              </p:cNvPr>
              <p:cNvSpPr txBox="1"/>
              <p:nvPr/>
            </p:nvSpPr>
            <p:spPr>
              <a:xfrm>
                <a:off x="7940363" y="1372692"/>
                <a:ext cx="1101784" cy="159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500" i="1" baseline="-25000">
                          <a:latin typeface="Cambria Math" panose="02040503050406030204" pitchFamily="18" charset="0"/>
                        </a:rPr>
                        <m:t>𝑖𝑗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, 0≤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500" baseline="-2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411EA3-5199-4DB9-AEE1-F0B55AB25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363" y="1372692"/>
                <a:ext cx="1101784" cy="159821"/>
              </a:xfrm>
              <a:prstGeom prst="rect">
                <a:avLst/>
              </a:prstGeom>
              <a:blipFill>
                <a:blip r:embed="rId7"/>
                <a:stretch>
                  <a:fillRect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B8E676E-866A-4B9D-A162-A1FCD538E147}"/>
              </a:ext>
            </a:extLst>
          </p:cNvPr>
          <p:cNvSpPr txBox="1"/>
          <p:nvPr/>
        </p:nvSpPr>
        <p:spPr>
          <a:xfrm>
            <a:off x="7901563" y="2478199"/>
            <a:ext cx="1150726" cy="22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Quadratic Form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15D5C-897C-4ED4-A7F5-2F1AEAE44728}"/>
              </a:ext>
            </a:extLst>
          </p:cNvPr>
          <p:cNvSpPr txBox="1"/>
          <p:nvPr/>
        </p:nvSpPr>
        <p:spPr>
          <a:xfrm>
            <a:off x="9259259" y="2550791"/>
            <a:ext cx="12160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</a:p>
        </p:txBody>
      </p:sp>
      <p:sp>
        <p:nvSpPr>
          <p:cNvPr id="27" name="Rounded Rectangle 34">
            <a:extLst>
              <a:ext uri="{FF2B5EF4-FFF2-40B4-BE49-F238E27FC236}">
                <a16:creationId xmlns:a16="http://schemas.microsoft.com/office/drawing/2014/main" id="{2CBC4675-6F45-4B79-8E98-09125849DB25}"/>
              </a:ext>
            </a:extLst>
          </p:cNvPr>
          <p:cNvSpPr/>
          <p:nvPr/>
        </p:nvSpPr>
        <p:spPr>
          <a:xfrm>
            <a:off x="1754029" y="778752"/>
            <a:ext cx="3319602" cy="2452469"/>
          </a:xfrm>
          <a:prstGeom prst="roundRect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E9F00505-3F8C-4A0C-A61D-C4D5AF185C4A}"/>
              </a:ext>
            </a:extLst>
          </p:cNvPr>
          <p:cNvSpPr/>
          <p:nvPr/>
        </p:nvSpPr>
        <p:spPr>
          <a:xfrm>
            <a:off x="3525913" y="776180"/>
            <a:ext cx="1546877" cy="2465543"/>
          </a:xfrm>
          <a:custGeom>
            <a:avLst/>
            <a:gdLst>
              <a:gd name="connsiteX0" fmla="*/ 567266 w 3285066"/>
              <a:gd name="connsiteY0" fmla="*/ 42334 h 4749800"/>
              <a:gd name="connsiteX1" fmla="*/ 0 w 3285066"/>
              <a:gd name="connsiteY1" fmla="*/ 2396067 h 4749800"/>
              <a:gd name="connsiteX2" fmla="*/ 804333 w 3285066"/>
              <a:gd name="connsiteY2" fmla="*/ 4749800 h 4749800"/>
              <a:gd name="connsiteX3" fmla="*/ 2667000 w 3285066"/>
              <a:gd name="connsiteY3" fmla="*/ 4749800 h 4749800"/>
              <a:gd name="connsiteX4" fmla="*/ 2971800 w 3285066"/>
              <a:gd name="connsiteY4" fmla="*/ 4605867 h 4749800"/>
              <a:gd name="connsiteX5" fmla="*/ 3141133 w 3285066"/>
              <a:gd name="connsiteY5" fmla="*/ 4419600 h 4749800"/>
              <a:gd name="connsiteX6" fmla="*/ 3251200 w 3285066"/>
              <a:gd name="connsiteY6" fmla="*/ 4182534 h 4749800"/>
              <a:gd name="connsiteX7" fmla="*/ 3285066 w 3285066"/>
              <a:gd name="connsiteY7" fmla="*/ 4089400 h 4749800"/>
              <a:gd name="connsiteX8" fmla="*/ 3285066 w 3285066"/>
              <a:gd name="connsiteY8" fmla="*/ 711200 h 4749800"/>
              <a:gd name="connsiteX9" fmla="*/ 3158066 w 3285066"/>
              <a:gd name="connsiteY9" fmla="*/ 406400 h 4749800"/>
              <a:gd name="connsiteX10" fmla="*/ 3039533 w 3285066"/>
              <a:gd name="connsiteY10" fmla="*/ 245534 h 4749800"/>
              <a:gd name="connsiteX11" fmla="*/ 2887133 w 3285066"/>
              <a:gd name="connsiteY11" fmla="*/ 127000 h 4749800"/>
              <a:gd name="connsiteX12" fmla="*/ 2692400 w 3285066"/>
              <a:gd name="connsiteY12" fmla="*/ 33867 h 4749800"/>
              <a:gd name="connsiteX13" fmla="*/ 2590800 w 3285066"/>
              <a:gd name="connsiteY13" fmla="*/ 0 h 4749800"/>
              <a:gd name="connsiteX14" fmla="*/ 567266 w 3285066"/>
              <a:gd name="connsiteY14" fmla="*/ 42334 h 4749800"/>
              <a:gd name="connsiteX0" fmla="*/ 0 w 2717800"/>
              <a:gd name="connsiteY0" fmla="*/ 42334 h 4749800"/>
              <a:gd name="connsiteX1" fmla="*/ 237067 w 2717800"/>
              <a:gd name="connsiteY1" fmla="*/ 4749800 h 4749800"/>
              <a:gd name="connsiteX2" fmla="*/ 2099734 w 2717800"/>
              <a:gd name="connsiteY2" fmla="*/ 4749800 h 4749800"/>
              <a:gd name="connsiteX3" fmla="*/ 2404534 w 2717800"/>
              <a:gd name="connsiteY3" fmla="*/ 4605867 h 4749800"/>
              <a:gd name="connsiteX4" fmla="*/ 2573867 w 2717800"/>
              <a:gd name="connsiteY4" fmla="*/ 4419600 h 4749800"/>
              <a:gd name="connsiteX5" fmla="*/ 2683934 w 2717800"/>
              <a:gd name="connsiteY5" fmla="*/ 4182534 h 4749800"/>
              <a:gd name="connsiteX6" fmla="*/ 2717800 w 2717800"/>
              <a:gd name="connsiteY6" fmla="*/ 4089400 h 4749800"/>
              <a:gd name="connsiteX7" fmla="*/ 2717800 w 2717800"/>
              <a:gd name="connsiteY7" fmla="*/ 711200 h 4749800"/>
              <a:gd name="connsiteX8" fmla="*/ 2590800 w 2717800"/>
              <a:gd name="connsiteY8" fmla="*/ 406400 h 4749800"/>
              <a:gd name="connsiteX9" fmla="*/ 2472267 w 2717800"/>
              <a:gd name="connsiteY9" fmla="*/ 245534 h 4749800"/>
              <a:gd name="connsiteX10" fmla="*/ 2319867 w 2717800"/>
              <a:gd name="connsiteY10" fmla="*/ 127000 h 4749800"/>
              <a:gd name="connsiteX11" fmla="*/ 2125134 w 2717800"/>
              <a:gd name="connsiteY11" fmla="*/ 33867 h 4749800"/>
              <a:gd name="connsiteX12" fmla="*/ 2023534 w 2717800"/>
              <a:gd name="connsiteY12" fmla="*/ 0 h 4749800"/>
              <a:gd name="connsiteX13" fmla="*/ 0 w 2717800"/>
              <a:gd name="connsiteY13" fmla="*/ 42334 h 4749800"/>
              <a:gd name="connsiteX0" fmla="*/ 173480 w 2891280"/>
              <a:gd name="connsiteY0" fmla="*/ 42334 h 4787123"/>
              <a:gd name="connsiteX1" fmla="*/ 0 w 2891280"/>
              <a:gd name="connsiteY1" fmla="*/ 4787123 h 4787123"/>
              <a:gd name="connsiteX2" fmla="*/ 2273214 w 2891280"/>
              <a:gd name="connsiteY2" fmla="*/ 4749800 h 4787123"/>
              <a:gd name="connsiteX3" fmla="*/ 2578014 w 2891280"/>
              <a:gd name="connsiteY3" fmla="*/ 4605867 h 4787123"/>
              <a:gd name="connsiteX4" fmla="*/ 2747347 w 2891280"/>
              <a:gd name="connsiteY4" fmla="*/ 4419600 h 4787123"/>
              <a:gd name="connsiteX5" fmla="*/ 2857414 w 2891280"/>
              <a:gd name="connsiteY5" fmla="*/ 4182534 h 4787123"/>
              <a:gd name="connsiteX6" fmla="*/ 2891280 w 2891280"/>
              <a:gd name="connsiteY6" fmla="*/ 4089400 h 4787123"/>
              <a:gd name="connsiteX7" fmla="*/ 2891280 w 2891280"/>
              <a:gd name="connsiteY7" fmla="*/ 711200 h 4787123"/>
              <a:gd name="connsiteX8" fmla="*/ 2764280 w 2891280"/>
              <a:gd name="connsiteY8" fmla="*/ 406400 h 4787123"/>
              <a:gd name="connsiteX9" fmla="*/ 2645747 w 2891280"/>
              <a:gd name="connsiteY9" fmla="*/ 245534 h 4787123"/>
              <a:gd name="connsiteX10" fmla="*/ 2493347 w 2891280"/>
              <a:gd name="connsiteY10" fmla="*/ 127000 h 4787123"/>
              <a:gd name="connsiteX11" fmla="*/ 2298614 w 2891280"/>
              <a:gd name="connsiteY11" fmla="*/ 33867 h 4787123"/>
              <a:gd name="connsiteX12" fmla="*/ 2197014 w 2891280"/>
              <a:gd name="connsiteY12" fmla="*/ 0 h 4787123"/>
              <a:gd name="connsiteX13" fmla="*/ 173480 w 2891280"/>
              <a:gd name="connsiteY13" fmla="*/ 42334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61216 w 2895082"/>
              <a:gd name="connsiteY5" fmla="*/ 4182534 h 4787123"/>
              <a:gd name="connsiteX6" fmla="*/ 2895082 w 2895082"/>
              <a:gd name="connsiteY6" fmla="*/ 4089400 h 4787123"/>
              <a:gd name="connsiteX7" fmla="*/ 2895082 w 2895082"/>
              <a:gd name="connsiteY7" fmla="*/ 711200 h 4787123"/>
              <a:gd name="connsiteX8" fmla="*/ 2768082 w 2895082"/>
              <a:gd name="connsiteY8" fmla="*/ 406400 h 4787123"/>
              <a:gd name="connsiteX9" fmla="*/ 2649549 w 2895082"/>
              <a:gd name="connsiteY9" fmla="*/ 245534 h 4787123"/>
              <a:gd name="connsiteX10" fmla="*/ 2497149 w 2895082"/>
              <a:gd name="connsiteY10" fmla="*/ 127000 h 4787123"/>
              <a:gd name="connsiteX11" fmla="*/ 2302416 w 2895082"/>
              <a:gd name="connsiteY11" fmla="*/ 33867 h 4787123"/>
              <a:gd name="connsiteX12" fmla="*/ 2200816 w 2895082"/>
              <a:gd name="connsiteY12" fmla="*/ 0 h 4787123"/>
              <a:gd name="connsiteX13" fmla="*/ 0 w 2895082"/>
              <a:gd name="connsiteY13" fmla="*/ 14342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95082 w 2895082"/>
              <a:gd name="connsiteY5" fmla="*/ 4089400 h 4787123"/>
              <a:gd name="connsiteX6" fmla="*/ 2895082 w 2895082"/>
              <a:gd name="connsiteY6" fmla="*/ 711200 h 4787123"/>
              <a:gd name="connsiteX7" fmla="*/ 2768082 w 2895082"/>
              <a:gd name="connsiteY7" fmla="*/ 406400 h 4787123"/>
              <a:gd name="connsiteX8" fmla="*/ 2649549 w 2895082"/>
              <a:gd name="connsiteY8" fmla="*/ 245534 h 4787123"/>
              <a:gd name="connsiteX9" fmla="*/ 2497149 w 2895082"/>
              <a:gd name="connsiteY9" fmla="*/ 127000 h 4787123"/>
              <a:gd name="connsiteX10" fmla="*/ 2302416 w 2895082"/>
              <a:gd name="connsiteY10" fmla="*/ 33867 h 4787123"/>
              <a:gd name="connsiteX11" fmla="*/ 2200816 w 2895082"/>
              <a:gd name="connsiteY11" fmla="*/ 0 h 4787123"/>
              <a:gd name="connsiteX12" fmla="*/ 0 w 2895082"/>
              <a:gd name="connsiteY12" fmla="*/ 14342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95082 w 2895082"/>
              <a:gd name="connsiteY5" fmla="*/ 4089400 h 4787123"/>
              <a:gd name="connsiteX6" fmla="*/ 2895082 w 2895082"/>
              <a:gd name="connsiteY6" fmla="*/ 711200 h 4787123"/>
              <a:gd name="connsiteX7" fmla="*/ 2768082 w 2895082"/>
              <a:gd name="connsiteY7" fmla="*/ 406400 h 4787123"/>
              <a:gd name="connsiteX8" fmla="*/ 2649549 w 2895082"/>
              <a:gd name="connsiteY8" fmla="*/ 245534 h 4787123"/>
              <a:gd name="connsiteX9" fmla="*/ 2497149 w 2895082"/>
              <a:gd name="connsiteY9" fmla="*/ 127000 h 4787123"/>
              <a:gd name="connsiteX10" fmla="*/ 2200816 w 2895082"/>
              <a:gd name="connsiteY10" fmla="*/ 0 h 4787123"/>
              <a:gd name="connsiteX11" fmla="*/ 0 w 2895082"/>
              <a:gd name="connsiteY11" fmla="*/ 14342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95082 w 2895082"/>
              <a:gd name="connsiteY5" fmla="*/ 4089400 h 4787123"/>
              <a:gd name="connsiteX6" fmla="*/ 2895082 w 2895082"/>
              <a:gd name="connsiteY6" fmla="*/ 711200 h 4787123"/>
              <a:gd name="connsiteX7" fmla="*/ 2768082 w 2895082"/>
              <a:gd name="connsiteY7" fmla="*/ 406400 h 4787123"/>
              <a:gd name="connsiteX8" fmla="*/ 2497149 w 2895082"/>
              <a:gd name="connsiteY8" fmla="*/ 127000 h 4787123"/>
              <a:gd name="connsiteX9" fmla="*/ 2200816 w 2895082"/>
              <a:gd name="connsiteY9" fmla="*/ 0 h 4787123"/>
              <a:gd name="connsiteX10" fmla="*/ 0 w 2895082"/>
              <a:gd name="connsiteY10" fmla="*/ 14342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95082 w 2895082"/>
              <a:gd name="connsiteY5" fmla="*/ 4089400 h 4787123"/>
              <a:gd name="connsiteX6" fmla="*/ 2895082 w 2895082"/>
              <a:gd name="connsiteY6" fmla="*/ 711200 h 4787123"/>
              <a:gd name="connsiteX7" fmla="*/ 2805405 w 2895082"/>
              <a:gd name="connsiteY7" fmla="*/ 378408 h 4787123"/>
              <a:gd name="connsiteX8" fmla="*/ 2497149 w 2895082"/>
              <a:gd name="connsiteY8" fmla="*/ 127000 h 4787123"/>
              <a:gd name="connsiteX9" fmla="*/ 2200816 w 2895082"/>
              <a:gd name="connsiteY9" fmla="*/ 0 h 4787123"/>
              <a:gd name="connsiteX10" fmla="*/ 0 w 2895082"/>
              <a:gd name="connsiteY10" fmla="*/ 14342 h 4787123"/>
              <a:gd name="connsiteX0" fmla="*/ 0 w 2895082"/>
              <a:gd name="connsiteY0" fmla="*/ 14342 h 4787123"/>
              <a:gd name="connsiteX1" fmla="*/ 3802 w 2895082"/>
              <a:gd name="connsiteY1" fmla="*/ 4787123 h 4787123"/>
              <a:gd name="connsiteX2" fmla="*/ 2277016 w 2895082"/>
              <a:gd name="connsiteY2" fmla="*/ 4749800 h 4787123"/>
              <a:gd name="connsiteX3" fmla="*/ 2581816 w 2895082"/>
              <a:gd name="connsiteY3" fmla="*/ 4605867 h 4787123"/>
              <a:gd name="connsiteX4" fmla="*/ 2751149 w 2895082"/>
              <a:gd name="connsiteY4" fmla="*/ 4419600 h 4787123"/>
              <a:gd name="connsiteX5" fmla="*/ 2895082 w 2895082"/>
              <a:gd name="connsiteY5" fmla="*/ 4089400 h 4787123"/>
              <a:gd name="connsiteX6" fmla="*/ 2895082 w 2895082"/>
              <a:gd name="connsiteY6" fmla="*/ 711200 h 4787123"/>
              <a:gd name="connsiteX7" fmla="*/ 2805405 w 2895082"/>
              <a:gd name="connsiteY7" fmla="*/ 378408 h 4787123"/>
              <a:gd name="connsiteX8" fmla="*/ 2497149 w 2895082"/>
              <a:gd name="connsiteY8" fmla="*/ 127000 h 4787123"/>
              <a:gd name="connsiteX9" fmla="*/ 2200816 w 2895082"/>
              <a:gd name="connsiteY9" fmla="*/ 0 h 4787123"/>
              <a:gd name="connsiteX10" fmla="*/ 0 w 2895082"/>
              <a:gd name="connsiteY10" fmla="*/ 14342 h 4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95082" h="4787123">
                <a:moveTo>
                  <a:pt x="0" y="14342"/>
                </a:moveTo>
                <a:cubicBezTo>
                  <a:pt x="1267" y="1605269"/>
                  <a:pt x="2535" y="3196196"/>
                  <a:pt x="3802" y="4787123"/>
                </a:cubicBezTo>
                <a:lnTo>
                  <a:pt x="2277016" y="4749800"/>
                </a:lnTo>
                <a:lnTo>
                  <a:pt x="2581816" y="4605867"/>
                </a:lnTo>
                <a:lnTo>
                  <a:pt x="2751149" y="4419600"/>
                </a:lnTo>
                <a:lnTo>
                  <a:pt x="2895082" y="4089400"/>
                </a:lnTo>
                <a:lnTo>
                  <a:pt x="2895082" y="711200"/>
                </a:lnTo>
                <a:lnTo>
                  <a:pt x="2805405" y="378408"/>
                </a:lnTo>
                <a:lnTo>
                  <a:pt x="2497149" y="127000"/>
                </a:lnTo>
                <a:lnTo>
                  <a:pt x="2200816" y="0"/>
                </a:lnTo>
                <a:lnTo>
                  <a:pt x="0" y="14342"/>
                </a:ln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4E4A10-3925-48FA-949A-C89E2B69FC51}"/>
              </a:ext>
            </a:extLst>
          </p:cNvPr>
          <p:cNvCxnSpPr>
            <a:cxnSpLocks/>
            <a:stCxn id="32" idx="6"/>
            <a:endCxn id="56" idx="2"/>
          </p:cNvCxnSpPr>
          <p:nvPr/>
        </p:nvCxnSpPr>
        <p:spPr>
          <a:xfrm>
            <a:off x="3396690" y="2003679"/>
            <a:ext cx="731794" cy="755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9DD0F9-D8C9-472A-894E-53099A8C0A8B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760048" y="2303389"/>
            <a:ext cx="886252" cy="4038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047E1B-CD70-4941-8DD8-E0E079645451}"/>
              </a:ext>
            </a:extLst>
          </p:cNvPr>
          <p:cNvSpPr txBox="1"/>
          <p:nvPr/>
        </p:nvSpPr>
        <p:spPr>
          <a:xfrm>
            <a:off x="1524647" y="288187"/>
            <a:ext cx="40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Conventional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Neuron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7BE337-7A98-41F1-89F2-D622C850C27D}"/>
              </a:ext>
            </a:extLst>
          </p:cNvPr>
          <p:cNvSpPr/>
          <p:nvPr/>
        </p:nvSpPr>
        <p:spPr>
          <a:xfrm>
            <a:off x="2517553" y="1579824"/>
            <a:ext cx="879137" cy="847709"/>
          </a:xfrm>
          <a:prstGeom prst="ellipse">
            <a:avLst/>
          </a:prstGeom>
          <a:solidFill>
            <a:srgbClr val="FF0000">
              <a:alpha val="50000"/>
            </a:srgb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400531DA-17A3-4679-8C5A-071B491971C8}"/>
              </a:ext>
            </a:extLst>
          </p:cNvPr>
          <p:cNvSpPr/>
          <p:nvPr/>
        </p:nvSpPr>
        <p:spPr>
          <a:xfrm>
            <a:off x="2883012" y="1932243"/>
            <a:ext cx="148219" cy="142872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8D44D0-1CC0-466A-BA49-30DE3ECF5DE8}"/>
              </a:ext>
            </a:extLst>
          </p:cNvPr>
          <p:cNvCxnSpPr/>
          <p:nvPr/>
        </p:nvCxnSpPr>
        <p:spPr>
          <a:xfrm flipV="1">
            <a:off x="5078256" y="2008933"/>
            <a:ext cx="590619" cy="1"/>
          </a:xfrm>
          <a:prstGeom prst="straightConnector1">
            <a:avLst/>
          </a:prstGeom>
          <a:ln w="635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B679A8-D0FC-43E7-B373-E844CFE0AE28}"/>
                  </a:ext>
                </a:extLst>
              </p:cNvPr>
              <p:cNvSpPr txBox="1"/>
              <p:nvPr/>
            </p:nvSpPr>
            <p:spPr>
              <a:xfrm>
                <a:off x="5288345" y="1695515"/>
                <a:ext cx="120459" cy="185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B679A8-D0FC-43E7-B373-E844CFE0A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45" y="1695515"/>
                <a:ext cx="120459" cy="185861"/>
              </a:xfrm>
              <a:prstGeom prst="rect">
                <a:avLst/>
              </a:prstGeom>
              <a:blipFill>
                <a:blip r:embed="rId8"/>
                <a:stretch>
                  <a:fillRect l="-73684" r="-84211" b="-8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FC5ED9-6E16-4B5C-AFF4-4F3745546C61}"/>
                  </a:ext>
                </a:extLst>
              </p:cNvPr>
              <p:cNvSpPr txBox="1"/>
              <p:nvPr/>
            </p:nvSpPr>
            <p:spPr>
              <a:xfrm>
                <a:off x="1945045" y="2248410"/>
                <a:ext cx="211819" cy="185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FC5ED9-6E16-4B5C-AFF4-4F3745546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45" y="2248410"/>
                <a:ext cx="211819" cy="185861"/>
              </a:xfrm>
              <a:prstGeom prst="rect">
                <a:avLst/>
              </a:prstGeom>
              <a:blipFill>
                <a:blip r:embed="rId9"/>
                <a:stretch>
                  <a:fillRect l="-28571" r="-40000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2BFAB59-35A5-4761-8282-03893AA6C05C}"/>
              </a:ext>
            </a:extLst>
          </p:cNvPr>
          <p:cNvSpPr txBox="1"/>
          <p:nvPr/>
        </p:nvSpPr>
        <p:spPr>
          <a:xfrm>
            <a:off x="3525072" y="841880"/>
            <a:ext cx="1183316" cy="221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Nonlinear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09DDE9-7B7F-4943-835C-3E8A6582AD17}"/>
              </a:ext>
            </a:extLst>
          </p:cNvPr>
          <p:cNvSpPr txBox="1"/>
          <p:nvPr/>
        </p:nvSpPr>
        <p:spPr>
          <a:xfrm>
            <a:off x="4986526" y="2075372"/>
            <a:ext cx="884435" cy="221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7E0836-9949-469A-8558-64B3FF3E3A14}"/>
                  </a:ext>
                </a:extLst>
              </p:cNvPr>
              <p:cNvSpPr txBox="1"/>
              <p:nvPr/>
            </p:nvSpPr>
            <p:spPr>
              <a:xfrm>
                <a:off x="2141730" y="1198874"/>
                <a:ext cx="206703" cy="185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7E0836-9949-469A-8558-64B3FF3E3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730" y="1198874"/>
                <a:ext cx="206703" cy="185861"/>
              </a:xfrm>
              <a:prstGeom prst="rect">
                <a:avLst/>
              </a:prstGeom>
              <a:blipFill>
                <a:blip r:embed="rId10"/>
                <a:stretch>
                  <a:fillRect l="-47059" r="-32353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6E9545-8103-415A-B243-F566E7524EAF}"/>
                  </a:ext>
                </a:extLst>
              </p:cNvPr>
              <p:cNvSpPr txBox="1"/>
              <p:nvPr/>
            </p:nvSpPr>
            <p:spPr>
              <a:xfrm>
                <a:off x="2054873" y="1679053"/>
                <a:ext cx="206703" cy="185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6E9545-8103-415A-B243-F566E7524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873" y="1679053"/>
                <a:ext cx="206703" cy="185861"/>
              </a:xfrm>
              <a:prstGeom prst="rect">
                <a:avLst/>
              </a:prstGeom>
              <a:blipFill>
                <a:blip r:embed="rId11"/>
                <a:stretch>
                  <a:fillRect l="-50000" r="-29412" b="-7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9D5CF06-68F1-45F3-9E8C-CFBE748ED6DE}"/>
              </a:ext>
            </a:extLst>
          </p:cNvPr>
          <p:cNvSpPr txBox="1"/>
          <p:nvPr/>
        </p:nvSpPr>
        <p:spPr>
          <a:xfrm>
            <a:off x="2096011" y="841880"/>
            <a:ext cx="1429063" cy="221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A58758-8B51-4DCA-B0D1-E9839BD4445C}"/>
              </a:ext>
            </a:extLst>
          </p:cNvPr>
          <p:cNvSpPr txBox="1"/>
          <p:nvPr/>
        </p:nvSpPr>
        <p:spPr>
          <a:xfrm>
            <a:off x="7266125" y="309371"/>
            <a:ext cx="2783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Neuron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2E750B-E095-4944-AAB1-E026856AC89F}"/>
              </a:ext>
            </a:extLst>
          </p:cNvPr>
          <p:cNvSpPr txBox="1"/>
          <p:nvPr/>
        </p:nvSpPr>
        <p:spPr>
          <a:xfrm>
            <a:off x="2390369" y="2463886"/>
            <a:ext cx="1207970" cy="51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sz="15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21DD4A-2D83-45AF-82DC-954EFA59998D}"/>
              </a:ext>
            </a:extLst>
          </p:cNvPr>
          <p:cNvSpPr txBox="1"/>
          <p:nvPr/>
        </p:nvSpPr>
        <p:spPr>
          <a:xfrm>
            <a:off x="7833092" y="866365"/>
            <a:ext cx="1183316" cy="221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Nonlinear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678EB4-8975-4BD1-9D70-C39E6C935DC0}"/>
              </a:ext>
            </a:extLst>
          </p:cNvPr>
          <p:cNvSpPr txBox="1"/>
          <p:nvPr/>
        </p:nvSpPr>
        <p:spPr>
          <a:xfrm>
            <a:off x="9230954" y="875113"/>
            <a:ext cx="1183316" cy="221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Nonlinear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2A9C1-620B-49D5-A088-4ABE5F2A137C}"/>
              </a:ext>
            </a:extLst>
          </p:cNvPr>
          <p:cNvSpPr txBox="1"/>
          <p:nvPr/>
        </p:nvSpPr>
        <p:spPr>
          <a:xfrm>
            <a:off x="755141" y="1971873"/>
            <a:ext cx="7078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0B6FEE-B1D4-4717-87B0-767B7F7BA76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725230" y="1216767"/>
            <a:ext cx="921070" cy="4872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406F401-1146-4D79-8CA2-0CC5DE971B76}"/>
              </a:ext>
            </a:extLst>
          </p:cNvPr>
          <p:cNvCxnSpPr/>
          <p:nvPr/>
        </p:nvCxnSpPr>
        <p:spPr>
          <a:xfrm flipV="1">
            <a:off x="948769" y="1212082"/>
            <a:ext cx="749712" cy="4684"/>
          </a:xfrm>
          <a:prstGeom prst="straightConnector1">
            <a:avLst/>
          </a:prstGeom>
          <a:ln w="635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84FF56-46EA-40B1-A16F-1F12CB6A433C}"/>
              </a:ext>
            </a:extLst>
          </p:cNvPr>
          <p:cNvCxnSpPr/>
          <p:nvPr/>
        </p:nvCxnSpPr>
        <p:spPr>
          <a:xfrm flipV="1">
            <a:off x="948769" y="2719762"/>
            <a:ext cx="749712" cy="4684"/>
          </a:xfrm>
          <a:prstGeom prst="straightConnector1">
            <a:avLst/>
          </a:prstGeom>
          <a:ln w="635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49CC4A-09F2-4A02-B656-6466E14AE581}"/>
                  </a:ext>
                </a:extLst>
              </p:cNvPr>
              <p:cNvSpPr txBox="1"/>
              <p:nvPr/>
            </p:nvSpPr>
            <p:spPr>
              <a:xfrm>
                <a:off x="1012287" y="2486220"/>
                <a:ext cx="151698" cy="159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 baseline="-2500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500" baseline="-25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49CC4A-09F2-4A02-B656-6466E14A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87" y="2486220"/>
                <a:ext cx="151698" cy="159821"/>
              </a:xfrm>
              <a:prstGeom prst="rect">
                <a:avLst/>
              </a:prstGeom>
              <a:blipFill>
                <a:blip r:embed="rId12"/>
                <a:stretch>
                  <a:fillRect l="-32000" r="-40000" b="-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F4D4941-9A0C-4099-BEB0-084C4124DD8B}"/>
              </a:ext>
            </a:extLst>
          </p:cNvPr>
          <p:cNvSpPr txBox="1"/>
          <p:nvPr/>
        </p:nvSpPr>
        <p:spPr>
          <a:xfrm rot="5400000">
            <a:off x="1090380" y="2158851"/>
            <a:ext cx="79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30EA51-EDA9-41B5-B6A8-311C3973ADF2}"/>
                  </a:ext>
                </a:extLst>
              </p:cNvPr>
              <p:cNvSpPr txBox="1"/>
              <p:nvPr/>
            </p:nvSpPr>
            <p:spPr>
              <a:xfrm>
                <a:off x="843384" y="967315"/>
                <a:ext cx="461219" cy="207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500" baseline="-25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30EA51-EDA9-41B5-B6A8-311C3973A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84" y="967315"/>
                <a:ext cx="461219" cy="207906"/>
              </a:xfrm>
              <a:prstGeom prst="rect">
                <a:avLst/>
              </a:prstGeom>
              <a:blipFill>
                <a:blip r:embed="rId13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E164D0-4644-421E-83DA-5E4A03CBBAE8}"/>
                  </a:ext>
                </a:extLst>
              </p:cNvPr>
              <p:cNvSpPr txBox="1"/>
              <p:nvPr/>
            </p:nvSpPr>
            <p:spPr>
              <a:xfrm>
                <a:off x="1010557" y="1696708"/>
                <a:ext cx="147125" cy="159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500" baseline="-25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E164D0-4644-421E-83DA-5E4A03CBB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57" y="1696708"/>
                <a:ext cx="147125" cy="159821"/>
              </a:xfrm>
              <a:prstGeom prst="rect">
                <a:avLst/>
              </a:prstGeom>
              <a:blipFill>
                <a:blip r:embed="rId14"/>
                <a:stretch>
                  <a:fillRect l="-33333" r="-50000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80CBDA-FEA4-4F6B-889B-705B7FB78B90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1749641" y="1928680"/>
            <a:ext cx="767912" cy="7499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61BAF6D-1C70-4491-A0C7-87E38E4DC1FC}"/>
              </a:ext>
            </a:extLst>
          </p:cNvPr>
          <p:cNvCxnSpPr/>
          <p:nvPr/>
        </p:nvCxnSpPr>
        <p:spPr>
          <a:xfrm flipV="1">
            <a:off x="948769" y="1928679"/>
            <a:ext cx="749712" cy="4684"/>
          </a:xfrm>
          <a:prstGeom prst="straightConnector1">
            <a:avLst/>
          </a:prstGeom>
          <a:ln w="635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Extract 55">
            <a:extLst>
              <a:ext uri="{FF2B5EF4-FFF2-40B4-BE49-F238E27FC236}">
                <a16:creationId xmlns:a16="http://schemas.microsoft.com/office/drawing/2014/main" id="{9A624CC3-71D7-4805-AEB0-C4A23E5553A3}"/>
              </a:ext>
            </a:extLst>
          </p:cNvPr>
          <p:cNvSpPr/>
          <p:nvPr/>
        </p:nvSpPr>
        <p:spPr>
          <a:xfrm rot="5400000">
            <a:off x="4217097" y="1608284"/>
            <a:ext cx="628673" cy="805902"/>
          </a:xfrm>
          <a:prstGeom prst="flowChartExtract">
            <a:avLst/>
          </a:prstGeom>
          <a:solidFill>
            <a:schemeClr val="accent1">
              <a:lumMod val="40000"/>
              <a:lumOff val="6000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2ED14EA-5F81-4B9B-B516-7CB0D7A8BD1E}"/>
              </a:ext>
            </a:extLst>
          </p:cNvPr>
          <p:cNvGrpSpPr/>
          <p:nvPr/>
        </p:nvGrpSpPr>
        <p:grpSpPr>
          <a:xfrm>
            <a:off x="4224262" y="1907863"/>
            <a:ext cx="184035" cy="259010"/>
            <a:chOff x="8313571" y="3648860"/>
            <a:chExt cx="347559" cy="326502"/>
          </a:xfrm>
        </p:grpSpPr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27565E87-9513-4E0F-B9E8-0E03F9BF5BB1}"/>
                </a:ext>
              </a:extLst>
            </p:cNvPr>
            <p:cNvSpPr/>
            <p:nvPr/>
          </p:nvSpPr>
          <p:spPr>
            <a:xfrm>
              <a:off x="8487336" y="3648860"/>
              <a:ext cx="173794" cy="163670"/>
            </a:xfrm>
            <a:custGeom>
              <a:avLst/>
              <a:gdLst>
                <a:gd name="connsiteX0" fmla="*/ 3411020 w 3411020"/>
                <a:gd name="connsiteY0" fmla="*/ 1614 h 2005075"/>
                <a:gd name="connsiteX1" fmla="*/ 2321959 w 3411020"/>
                <a:gd name="connsiteY1" fmla="*/ 52985 h 2005075"/>
                <a:gd name="connsiteX2" fmla="*/ 1284269 w 3411020"/>
                <a:gd name="connsiteY2" fmla="*/ 350935 h 2005075"/>
                <a:gd name="connsiteX3" fmla="*/ 801384 w 3411020"/>
                <a:gd name="connsiteY3" fmla="*/ 679708 h 2005075"/>
                <a:gd name="connsiteX4" fmla="*/ 421240 w 3411020"/>
                <a:gd name="connsiteY4" fmla="*/ 1111223 h 2005075"/>
                <a:gd name="connsiteX5" fmla="*/ 195209 w 3411020"/>
                <a:gd name="connsiteY5" fmla="*/ 1470819 h 2005075"/>
                <a:gd name="connsiteX6" fmla="*/ 41096 w 3411020"/>
                <a:gd name="connsiteY6" fmla="*/ 1830414 h 2005075"/>
                <a:gd name="connsiteX7" fmla="*/ 0 w 3411020"/>
                <a:gd name="connsiteY7" fmla="*/ 2005075 h 2005075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79046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41096 w 3411020"/>
                <a:gd name="connsiteY6" fmla="*/ 1829752 h 2004413"/>
                <a:gd name="connsiteX7" fmla="*/ 0 w 3411020"/>
                <a:gd name="connsiteY7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41096 w 3411020"/>
                <a:gd name="connsiteY6" fmla="*/ 1829752 h 2004413"/>
                <a:gd name="connsiteX7" fmla="*/ 0 w 3411020"/>
                <a:gd name="connsiteY7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0 w 3411020"/>
                <a:gd name="connsiteY6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521528 h 2004413"/>
                <a:gd name="connsiteX6" fmla="*/ 0 w 3411020"/>
                <a:gd name="connsiteY6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521528 h 2004413"/>
                <a:gd name="connsiteX6" fmla="*/ 0 w 3411020"/>
                <a:gd name="connsiteY6" fmla="*/ 2004413 h 200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1020" h="2004413">
                  <a:moveTo>
                    <a:pt x="3411020" y="952"/>
                  </a:moveTo>
                  <a:cubicBezTo>
                    <a:pt x="3043718" y="-2473"/>
                    <a:pt x="2649020" y="952"/>
                    <a:pt x="2321959" y="52323"/>
                  </a:cubicBezTo>
                  <a:cubicBezTo>
                    <a:pt x="1994898" y="103694"/>
                    <a:pt x="1702085" y="201298"/>
                    <a:pt x="1448656" y="309176"/>
                  </a:cubicBezTo>
                  <a:cubicBezTo>
                    <a:pt x="1195227" y="417054"/>
                    <a:pt x="972620" y="566030"/>
                    <a:pt x="801384" y="699594"/>
                  </a:cubicBezTo>
                  <a:cubicBezTo>
                    <a:pt x="630148" y="833158"/>
                    <a:pt x="522269" y="973572"/>
                    <a:pt x="421240" y="1110561"/>
                  </a:cubicBezTo>
                  <a:cubicBezTo>
                    <a:pt x="320211" y="1247550"/>
                    <a:pt x="255142" y="1352005"/>
                    <a:pt x="195209" y="1521528"/>
                  </a:cubicBezTo>
                  <a:cubicBezTo>
                    <a:pt x="135276" y="1691051"/>
                    <a:pt x="40669" y="1893110"/>
                    <a:pt x="0" y="2004413"/>
                  </a:cubicBezTo>
                </a:path>
              </a:pathLst>
            </a:cu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0713921D-5A6F-43FD-9E7A-23F3A6F1FFAE}"/>
                </a:ext>
              </a:extLst>
            </p:cNvPr>
            <p:cNvSpPr/>
            <p:nvPr/>
          </p:nvSpPr>
          <p:spPr>
            <a:xfrm flipH="1" flipV="1">
              <a:off x="8313571" y="3811692"/>
              <a:ext cx="173794" cy="163670"/>
            </a:xfrm>
            <a:custGeom>
              <a:avLst/>
              <a:gdLst>
                <a:gd name="connsiteX0" fmla="*/ 3411020 w 3411020"/>
                <a:gd name="connsiteY0" fmla="*/ 1614 h 2005075"/>
                <a:gd name="connsiteX1" fmla="*/ 2321959 w 3411020"/>
                <a:gd name="connsiteY1" fmla="*/ 52985 h 2005075"/>
                <a:gd name="connsiteX2" fmla="*/ 1284269 w 3411020"/>
                <a:gd name="connsiteY2" fmla="*/ 350935 h 2005075"/>
                <a:gd name="connsiteX3" fmla="*/ 801384 w 3411020"/>
                <a:gd name="connsiteY3" fmla="*/ 679708 h 2005075"/>
                <a:gd name="connsiteX4" fmla="*/ 421240 w 3411020"/>
                <a:gd name="connsiteY4" fmla="*/ 1111223 h 2005075"/>
                <a:gd name="connsiteX5" fmla="*/ 195209 w 3411020"/>
                <a:gd name="connsiteY5" fmla="*/ 1470819 h 2005075"/>
                <a:gd name="connsiteX6" fmla="*/ 41096 w 3411020"/>
                <a:gd name="connsiteY6" fmla="*/ 1830414 h 2005075"/>
                <a:gd name="connsiteX7" fmla="*/ 0 w 3411020"/>
                <a:gd name="connsiteY7" fmla="*/ 2005075 h 2005075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79046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41096 w 3411020"/>
                <a:gd name="connsiteY6" fmla="*/ 1829752 h 2004413"/>
                <a:gd name="connsiteX7" fmla="*/ 0 w 3411020"/>
                <a:gd name="connsiteY7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41096 w 3411020"/>
                <a:gd name="connsiteY6" fmla="*/ 1829752 h 2004413"/>
                <a:gd name="connsiteX7" fmla="*/ 0 w 3411020"/>
                <a:gd name="connsiteY7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470157 h 2004413"/>
                <a:gd name="connsiteX6" fmla="*/ 0 w 3411020"/>
                <a:gd name="connsiteY6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521528 h 2004413"/>
                <a:gd name="connsiteX6" fmla="*/ 0 w 3411020"/>
                <a:gd name="connsiteY6" fmla="*/ 2004413 h 2004413"/>
                <a:gd name="connsiteX0" fmla="*/ 3411020 w 3411020"/>
                <a:gd name="connsiteY0" fmla="*/ 952 h 2004413"/>
                <a:gd name="connsiteX1" fmla="*/ 2321959 w 3411020"/>
                <a:gd name="connsiteY1" fmla="*/ 52323 h 2004413"/>
                <a:gd name="connsiteX2" fmla="*/ 1448656 w 3411020"/>
                <a:gd name="connsiteY2" fmla="*/ 309176 h 2004413"/>
                <a:gd name="connsiteX3" fmla="*/ 801384 w 3411020"/>
                <a:gd name="connsiteY3" fmla="*/ 699594 h 2004413"/>
                <a:gd name="connsiteX4" fmla="*/ 421240 w 3411020"/>
                <a:gd name="connsiteY4" fmla="*/ 1110561 h 2004413"/>
                <a:gd name="connsiteX5" fmla="*/ 195209 w 3411020"/>
                <a:gd name="connsiteY5" fmla="*/ 1521528 h 2004413"/>
                <a:gd name="connsiteX6" fmla="*/ 0 w 3411020"/>
                <a:gd name="connsiteY6" fmla="*/ 2004413 h 200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1020" h="2004413">
                  <a:moveTo>
                    <a:pt x="3411020" y="952"/>
                  </a:moveTo>
                  <a:cubicBezTo>
                    <a:pt x="3043718" y="-2473"/>
                    <a:pt x="2649020" y="952"/>
                    <a:pt x="2321959" y="52323"/>
                  </a:cubicBezTo>
                  <a:cubicBezTo>
                    <a:pt x="1994898" y="103694"/>
                    <a:pt x="1702085" y="201298"/>
                    <a:pt x="1448656" y="309176"/>
                  </a:cubicBezTo>
                  <a:cubicBezTo>
                    <a:pt x="1195227" y="417054"/>
                    <a:pt x="972620" y="566030"/>
                    <a:pt x="801384" y="699594"/>
                  </a:cubicBezTo>
                  <a:cubicBezTo>
                    <a:pt x="630148" y="833158"/>
                    <a:pt x="522269" y="973572"/>
                    <a:pt x="421240" y="1110561"/>
                  </a:cubicBezTo>
                  <a:cubicBezTo>
                    <a:pt x="320211" y="1247550"/>
                    <a:pt x="255142" y="1352005"/>
                    <a:pt x="195209" y="1521528"/>
                  </a:cubicBezTo>
                  <a:cubicBezTo>
                    <a:pt x="135276" y="1691051"/>
                    <a:pt x="40669" y="1893110"/>
                    <a:pt x="0" y="2004413"/>
                  </a:cubicBezTo>
                </a:path>
              </a:pathLst>
            </a:cu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0" name="Picture 59" descr="A close up of a logo&#10;&#10;Description automatically generated">
            <a:extLst>
              <a:ext uri="{FF2B5EF4-FFF2-40B4-BE49-F238E27FC236}">
                <a16:creationId xmlns:a16="http://schemas.microsoft.com/office/drawing/2014/main" id="{4839D725-28A1-4CCC-A527-A43CE2C7517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t="43635" r="14773" b="14752"/>
          <a:stretch/>
        </p:blipFill>
        <p:spPr>
          <a:xfrm>
            <a:off x="7297760" y="3774434"/>
            <a:ext cx="2870917" cy="2346966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4B219439-ED72-46CC-9EF6-A6128731B8D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t="43466" r="14773" b="15126"/>
          <a:stretch/>
        </p:blipFill>
        <p:spPr>
          <a:xfrm>
            <a:off x="2016187" y="3773010"/>
            <a:ext cx="2870917" cy="233551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4FB11590-4CD4-4039-BF22-BC9D27B71C30}"/>
              </a:ext>
            </a:extLst>
          </p:cNvPr>
          <p:cNvSpPr/>
          <p:nvPr/>
        </p:nvSpPr>
        <p:spPr>
          <a:xfrm>
            <a:off x="1954538" y="6253542"/>
            <a:ext cx="832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B3BFB"/>
                </a:solidFill>
                <a:latin typeface="Arial" panose="020B0604020202020204" pitchFamily="34" charset="0"/>
              </a:rPr>
              <a:t>Fan, F., Cong, W. and Wang, G., 2018. A new type of neurons for machine learning. International journal for numerical methods in biomedical engineering, 34(2), p.e2920.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54F7464-1221-4CEF-AF66-7E1FA69D85B7}"/>
                  </a:ext>
                </a:extLst>
              </p:cNvPr>
              <p:cNvSpPr/>
              <p:nvPr/>
            </p:nvSpPr>
            <p:spPr>
              <a:xfrm>
                <a:off x="2185765" y="16892579"/>
                <a:ext cx="14207347" cy="6086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4400" b="1" i="1" u="sng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Q</a:t>
                </a:r>
                <a:r>
                  <a:rPr lang="en-US" sz="4400" b="1" i="1" u="sng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uadratic neuron</a:t>
                </a:r>
                <a:r>
                  <a:rPr lang="en-US" sz="4400" b="1" i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4400" b="1" dirty="0">
                    <a:latin typeface="Arial" panose="020B0604020202020204" pitchFamily="34" charset="0"/>
                  </a:rPr>
                  <a:t>is upgraded the conventional neuron, which integrates input data into an inner product, into the quadratic neuron that processes the n-dimension inputs as follows:</a:t>
                </a:r>
              </a:p>
              <a:p>
                <a:pPr indent="12827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=(</m:t>
                          </m:r>
                          <m:nary>
                            <m:naryPr>
                              <m:chr m:val="∑"/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𝑖𝑟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)(</m:t>
                          </m:r>
                          <m:nary>
                            <m:naryPr>
                              <m:chr m:val="∑"/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𝑖𝑔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)+</m:t>
                          </m:r>
                          <m:nary>
                            <m:naryPr>
                              <m:chr m:val="∑"/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𝑖𝑏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nary>
                        </m:e>
                        <m:e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000" b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4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b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4000" b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4000" b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eqArr>
                    </m:oMath>
                  </m:oMathPara>
                </a14:m>
                <a:endParaRPr lang="en-US" sz="4000" b="1" dirty="0">
                  <a:latin typeface="Arial" panose="020B0604020202020204" pitchFamily="34" charset="0"/>
                </a:endParaRPr>
              </a:p>
              <a:p>
                <a:pPr indent="128270" algn="just"/>
                <a:r>
                  <a:rPr lang="en-US" sz="4400" b="1" dirty="0">
                    <a:latin typeface="Arial" panose="020B0604020202020204" pitchFamily="34" charset="0"/>
                  </a:rPr>
                  <a:t>where only 3n parameters are used.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54F7464-1221-4CEF-AF66-7E1FA69D8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65" y="16892579"/>
                <a:ext cx="14207347" cy="6086410"/>
              </a:xfrm>
              <a:prstGeom prst="rect">
                <a:avLst/>
              </a:prstGeom>
              <a:blipFill>
                <a:blip r:embed="rId17"/>
                <a:stretch>
                  <a:fillRect l="-1760" t="-2102" r="-1760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08D1AE4D-25BC-431C-B388-FAF8B7C7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1" y="6377338"/>
            <a:ext cx="2743200" cy="365125"/>
          </a:xfrm>
        </p:spPr>
        <p:txBody>
          <a:bodyPr/>
          <a:lstStyle/>
          <a:p>
            <a:fld id="{06A02989-5383-45A0-8732-7C531569763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72932D9-369E-4788-8C0E-06433EBB8D29}"/>
                  </a:ext>
                </a:extLst>
              </p:cNvPr>
              <p:cNvSpPr/>
              <p:nvPr/>
            </p:nvSpPr>
            <p:spPr>
              <a:xfrm>
                <a:off x="5882251" y="3337927"/>
                <a:ext cx="6340325" cy="430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⊙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72932D9-369E-4788-8C0E-06433EBB8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251" y="3337927"/>
                <a:ext cx="6340325" cy="430567"/>
              </a:xfrm>
              <a:prstGeom prst="rect">
                <a:avLst/>
              </a:prstGeom>
              <a:blipFill>
                <a:blip r:embed="rId18"/>
                <a:stretch>
                  <a:fillRect t="-102857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98572DBD-7804-47F9-8156-2A58D7A6D9E0}"/>
              </a:ext>
            </a:extLst>
          </p:cNvPr>
          <p:cNvSpPr/>
          <p:nvPr/>
        </p:nvSpPr>
        <p:spPr>
          <a:xfrm>
            <a:off x="6866576" y="298099"/>
            <a:ext cx="3580422" cy="4440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29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1D1C8-1951-4981-BFBF-C27FD915E3E6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Zero-Centered Activation Function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96F04-1959-4CA7-9C54-8420ACC9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5" y="1027545"/>
            <a:ext cx="6268325" cy="2105319"/>
          </a:xfrm>
          <a:prstGeom prst="rect">
            <a:avLst/>
          </a:prstGeom>
        </p:spPr>
      </p:pic>
      <p:pic>
        <p:nvPicPr>
          <p:cNvPr id="3074" name="Picture 2" descr="enter image description here">
            <a:extLst>
              <a:ext uri="{FF2B5EF4-FFF2-40B4-BE49-F238E27FC236}">
                <a16:creationId xmlns:a16="http://schemas.microsoft.com/office/drawing/2014/main" id="{28F30961-695B-4E79-BDF5-AD02C22B2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03" y="3132864"/>
            <a:ext cx="6268325" cy="355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819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Net模型解析· huaweicloud/ModelArts-Lab Wiki · GitHub">
            <a:extLst>
              <a:ext uri="{FF2B5EF4-FFF2-40B4-BE49-F238E27FC236}">
                <a16:creationId xmlns:a16="http://schemas.microsoft.com/office/drawing/2014/main" id="{ED9AEF80-F013-4600-A34F-A31D40CB8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01" y="3838324"/>
            <a:ext cx="4033837" cy="22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Net - Understanding the Revolutionary Neural Network Architecture for  Deep Learning - InsightfulScript">
            <a:extLst>
              <a:ext uri="{FF2B5EF4-FFF2-40B4-BE49-F238E27FC236}">
                <a16:creationId xmlns:a16="http://schemas.microsoft.com/office/drawing/2014/main" id="{A8D009B8-A89B-4990-8A41-B224BECEC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94" y="1695701"/>
            <a:ext cx="3448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129D1D-58CD-448D-B00F-B0326BC4D104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Residual Link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F40D0-8FD2-4BD6-B6D3-DFE171037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77" y="1286694"/>
            <a:ext cx="4828675" cy="51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7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6212-95FC-44DF-AF92-937D04B6E277}"/>
              </a:ext>
            </a:extLst>
          </p:cNvPr>
          <p:cNvSpPr txBox="1">
            <a:spLocks/>
          </p:cNvSpPr>
          <p:nvPr/>
        </p:nvSpPr>
        <p:spPr>
          <a:xfrm>
            <a:off x="5987533" y="4265899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1D29F-4CCC-4FE9-B993-2DA00202E516}"/>
              </a:ext>
            </a:extLst>
          </p:cNvPr>
          <p:cNvSpPr txBox="1">
            <a:spLocks/>
          </p:cNvSpPr>
          <p:nvPr/>
        </p:nvSpPr>
        <p:spPr>
          <a:xfrm>
            <a:off x="0" y="3160"/>
            <a:ext cx="12192000" cy="1399003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extLst/>
          </a:lstStyle>
          <a:p>
            <a:r>
              <a:rPr lang="en-US" sz="6000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560C7-6C7E-477D-A446-30010C97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989-5383-45A0-8732-7C5315697638}" type="slidenum">
              <a:rPr lang="en-US" smtClean="0"/>
              <a:t>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8B28D-059B-4B96-A4FE-AC45810EFBBA}"/>
              </a:ext>
            </a:extLst>
          </p:cNvPr>
          <p:cNvSpPr/>
          <p:nvPr/>
        </p:nvSpPr>
        <p:spPr>
          <a:xfrm>
            <a:off x="1126038" y="5133996"/>
            <a:ext cx="10177605" cy="10239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DBFFA6-BA27-4D05-A656-D005C3815A7E}"/>
              </a:ext>
            </a:extLst>
          </p:cNvPr>
          <p:cNvSpPr txBox="1">
            <a:spLocks/>
          </p:cNvSpPr>
          <p:nvPr/>
        </p:nvSpPr>
        <p:spPr>
          <a:xfrm>
            <a:off x="1285096" y="1764987"/>
            <a:ext cx="10382186" cy="40023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 Efficiency is All You Need</a:t>
            </a:r>
          </a:p>
          <a:p>
            <a:pPr marL="0" indent="0">
              <a:buNone/>
            </a:pPr>
            <a:endParaRPr lang="en-US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92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129D1D-58CD-448D-B00F-B0326BC4D104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Self-Attention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Understanding and Coding the Self-Attention Mechanism of Large Language  Models From Scratch">
            <a:extLst>
              <a:ext uri="{FF2B5EF4-FFF2-40B4-BE49-F238E27FC236}">
                <a16:creationId xmlns:a16="http://schemas.microsoft.com/office/drawing/2014/main" id="{6A5F3FFB-5ED0-4F1C-BCCD-FEFE0E905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21" y="1127095"/>
            <a:ext cx="7382795" cy="538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77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129D1D-58CD-448D-B00F-B0326BC4D104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Complex-Valued Networks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54F98-FED9-4F37-B7C6-F9C2DD343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312328"/>
            <a:ext cx="898332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6212-95FC-44DF-AF92-937D04B6E277}"/>
              </a:ext>
            </a:extLst>
          </p:cNvPr>
          <p:cNvSpPr txBox="1">
            <a:spLocks/>
          </p:cNvSpPr>
          <p:nvPr/>
        </p:nvSpPr>
        <p:spPr>
          <a:xfrm>
            <a:off x="5987533" y="4265899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1D29F-4CCC-4FE9-B993-2DA00202E516}"/>
              </a:ext>
            </a:extLst>
          </p:cNvPr>
          <p:cNvSpPr txBox="1">
            <a:spLocks/>
          </p:cNvSpPr>
          <p:nvPr/>
        </p:nvSpPr>
        <p:spPr>
          <a:xfrm>
            <a:off x="0" y="3160"/>
            <a:ext cx="12192000" cy="1399003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extLst/>
          </a:lstStyle>
          <a:p>
            <a:r>
              <a:rPr lang="en-US" sz="6000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560C7-6C7E-477D-A446-30010C97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989-5383-45A0-8732-7C5315697638}" type="slidenum">
              <a:rPr lang="en-US" smtClean="0"/>
              <a:t>22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8B28D-059B-4B96-A4FE-AC45810EFBBA}"/>
              </a:ext>
            </a:extLst>
          </p:cNvPr>
          <p:cNvSpPr/>
          <p:nvPr/>
        </p:nvSpPr>
        <p:spPr>
          <a:xfrm>
            <a:off x="1126038" y="5133996"/>
            <a:ext cx="10177605" cy="10239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DBFFA6-BA27-4D05-A656-D005C3815A7E}"/>
              </a:ext>
            </a:extLst>
          </p:cNvPr>
          <p:cNvSpPr txBox="1">
            <a:spLocks/>
          </p:cNvSpPr>
          <p:nvPr/>
        </p:nvSpPr>
        <p:spPr>
          <a:xfrm>
            <a:off x="1285096" y="1764987"/>
            <a:ext cx="10382186" cy="40023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Neural Network Basics: Training</a:t>
            </a:r>
          </a:p>
          <a:p>
            <a:pPr marL="0" indent="0">
              <a:buNone/>
            </a:pPr>
            <a:endParaRPr lang="en-US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76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6212-95FC-44DF-AF92-937D04B6E277}"/>
              </a:ext>
            </a:extLst>
          </p:cNvPr>
          <p:cNvSpPr txBox="1">
            <a:spLocks/>
          </p:cNvSpPr>
          <p:nvPr/>
        </p:nvSpPr>
        <p:spPr>
          <a:xfrm>
            <a:off x="5987533" y="4265899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1D29F-4CCC-4FE9-B993-2DA00202E516}"/>
              </a:ext>
            </a:extLst>
          </p:cNvPr>
          <p:cNvSpPr txBox="1">
            <a:spLocks/>
          </p:cNvSpPr>
          <p:nvPr/>
        </p:nvSpPr>
        <p:spPr>
          <a:xfrm>
            <a:off x="0" y="3160"/>
            <a:ext cx="12192000" cy="1399003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extLst/>
          </a:lstStyle>
          <a:p>
            <a:r>
              <a:rPr lang="en-US" sz="6000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560C7-6C7E-477D-A446-30010C97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989-5383-45A0-8732-7C5315697638}" type="slidenum">
              <a:rPr lang="en-US" smtClean="0"/>
              <a:t>23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8B28D-059B-4B96-A4FE-AC45810EFBBA}"/>
              </a:ext>
            </a:extLst>
          </p:cNvPr>
          <p:cNvSpPr/>
          <p:nvPr/>
        </p:nvSpPr>
        <p:spPr>
          <a:xfrm>
            <a:off x="1126038" y="5133996"/>
            <a:ext cx="10177605" cy="10239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DBFFA6-BA27-4D05-A656-D005C3815A7E}"/>
              </a:ext>
            </a:extLst>
          </p:cNvPr>
          <p:cNvSpPr txBox="1">
            <a:spLocks/>
          </p:cNvSpPr>
          <p:nvPr/>
        </p:nvSpPr>
        <p:spPr>
          <a:xfrm>
            <a:off x="1285096" y="1764987"/>
            <a:ext cx="10382186" cy="40023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Neural Network Basics: Learning Modalities</a:t>
            </a:r>
          </a:p>
          <a:p>
            <a:pPr marL="0" indent="0">
              <a:buNone/>
            </a:pPr>
            <a:endParaRPr lang="en-US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3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129D1D-58CD-448D-B00F-B0326BC4D104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Transfer Learning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tradition_v_transfer">
            <a:extLst>
              <a:ext uri="{FF2B5EF4-FFF2-40B4-BE49-F238E27FC236}">
                <a16:creationId xmlns:a16="http://schemas.microsoft.com/office/drawing/2014/main" id="{BCB1721F-445F-4DD3-917A-D0ADE65C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447800"/>
            <a:ext cx="84296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349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129D1D-58CD-448D-B00F-B0326BC4D104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Transfer Learning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05DCE-BAA2-407F-A873-F5E66D630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" y="2747676"/>
            <a:ext cx="4944867" cy="1362648"/>
          </a:xfrm>
          <a:prstGeom prst="rect">
            <a:avLst/>
          </a:prstGeom>
        </p:spPr>
      </p:pic>
      <p:pic>
        <p:nvPicPr>
          <p:cNvPr id="8194" name="Picture 2" descr="overview">
            <a:extLst>
              <a:ext uri="{FF2B5EF4-FFF2-40B4-BE49-F238E27FC236}">
                <a16:creationId xmlns:a16="http://schemas.microsoft.com/office/drawing/2014/main" id="{899121BB-6BC6-48CD-AA7C-A40DDBD49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43" y="1113129"/>
            <a:ext cx="6706536" cy="502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348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129D1D-58CD-448D-B00F-B0326BC4D104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Increment Learning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F956A-094E-4CC6-9DA9-CA8074715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41" y="1211902"/>
            <a:ext cx="9478895" cy="43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14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129D1D-58CD-448D-B00F-B0326BC4D104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Increment Learning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BC5DF-8D30-4F4D-936D-981992D00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35" y="1055675"/>
            <a:ext cx="9172370" cy="518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59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129D1D-58CD-448D-B00F-B0326BC4D104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Active Learning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E55E9-D7EA-4BE3-BE40-A0CDA1F22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14" y="1657134"/>
            <a:ext cx="8468859" cy="37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8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129D1D-58CD-448D-B00F-B0326BC4D104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Active Learning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58BAD-B2E7-47F8-8D7F-C6A7BA60D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52" y="1435955"/>
            <a:ext cx="9002381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0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72357" y="6433882"/>
            <a:ext cx="2743200" cy="365125"/>
          </a:xfrm>
        </p:spPr>
        <p:txBody>
          <a:bodyPr/>
          <a:lstStyle/>
          <a:p>
            <a:fld id="{06A02989-5383-45A0-8732-7C5315697638}" type="slidenum">
              <a:rPr lang="en-US" sz="2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fld>
            <a:endParaRPr lang="en-US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5" name="Google Shape;1707;p44"/>
          <p:cNvCxnSpPr>
            <a:stCxn id="18" idx="6"/>
            <a:endCxn id="19" idx="2"/>
          </p:cNvCxnSpPr>
          <p:nvPr/>
        </p:nvCxnSpPr>
        <p:spPr>
          <a:xfrm flipV="1">
            <a:off x="8510660" y="2574998"/>
            <a:ext cx="2434525" cy="260194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710;p44"/>
          <p:cNvCxnSpPr>
            <a:stCxn id="17" idx="6"/>
            <a:endCxn id="18" idx="2"/>
          </p:cNvCxnSpPr>
          <p:nvPr/>
        </p:nvCxnSpPr>
        <p:spPr>
          <a:xfrm>
            <a:off x="5761322" y="2814422"/>
            <a:ext cx="2437921" cy="236252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712;p44"/>
          <p:cNvCxnSpPr>
            <a:stCxn id="16" idx="7"/>
            <a:endCxn id="17" idx="2"/>
          </p:cNvCxnSpPr>
          <p:nvPr/>
        </p:nvCxnSpPr>
        <p:spPr>
          <a:xfrm flipV="1">
            <a:off x="2761678" y="2814422"/>
            <a:ext cx="2688227" cy="265808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717;p44"/>
          <p:cNvSpPr/>
          <p:nvPr/>
        </p:nvSpPr>
        <p:spPr>
          <a:xfrm>
            <a:off x="497838" y="3562696"/>
            <a:ext cx="3030908" cy="1165671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00BC91"/>
              </a:gs>
              <a:gs pos="100000">
                <a:srgbClr val="6FCC2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Google Shape;1718;p44"/>
          <p:cNvSpPr/>
          <p:nvPr/>
        </p:nvSpPr>
        <p:spPr>
          <a:xfrm>
            <a:off x="3219644" y="3562696"/>
            <a:ext cx="3030908" cy="1165671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009BDB"/>
              </a:gs>
              <a:gs pos="100000">
                <a:srgbClr val="00BC9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Google Shape;1719;p44"/>
          <p:cNvSpPr/>
          <p:nvPr/>
        </p:nvSpPr>
        <p:spPr>
          <a:xfrm>
            <a:off x="5941449" y="3562696"/>
            <a:ext cx="3030908" cy="1165671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6FCC26"/>
              </a:gs>
              <a:gs pos="100000">
                <a:srgbClr val="7762D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Google Shape;1720;p44"/>
          <p:cNvSpPr/>
          <p:nvPr/>
        </p:nvSpPr>
        <p:spPr>
          <a:xfrm>
            <a:off x="8663254" y="3562696"/>
            <a:ext cx="3030908" cy="1165671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7762D3"/>
              </a:gs>
              <a:gs pos="100000">
                <a:srgbClr val="009BD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Google Shape;1715;p44"/>
          <p:cNvSpPr/>
          <p:nvPr/>
        </p:nvSpPr>
        <p:spPr>
          <a:xfrm>
            <a:off x="2567319" y="3875738"/>
            <a:ext cx="539572" cy="53957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Google Shape;1725;p44"/>
          <p:cNvSpPr/>
          <p:nvPr/>
        </p:nvSpPr>
        <p:spPr>
          <a:xfrm>
            <a:off x="5263427" y="3875738"/>
            <a:ext cx="539572" cy="53957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Google Shape;1726;p44"/>
          <p:cNvSpPr/>
          <p:nvPr/>
        </p:nvSpPr>
        <p:spPr>
          <a:xfrm>
            <a:off x="8008377" y="3875738"/>
            <a:ext cx="539572" cy="53957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Google Shape;1727;p44"/>
          <p:cNvSpPr/>
          <p:nvPr/>
        </p:nvSpPr>
        <p:spPr>
          <a:xfrm>
            <a:off x="10753344" y="3875738"/>
            <a:ext cx="539572" cy="53957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Google Shape;1713;p44"/>
          <p:cNvSpPr/>
          <p:nvPr/>
        </p:nvSpPr>
        <p:spPr>
          <a:xfrm>
            <a:off x="2495867" y="5426898"/>
            <a:ext cx="311417" cy="311417"/>
          </a:xfrm>
          <a:prstGeom prst="ellipse">
            <a:avLst/>
          </a:prstGeom>
          <a:gradFill>
            <a:gsLst>
              <a:gs pos="0">
                <a:srgbClr val="00BC91"/>
              </a:gs>
              <a:gs pos="100000">
                <a:srgbClr val="6FCC2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Google Shape;1711;p44"/>
          <p:cNvSpPr/>
          <p:nvPr/>
        </p:nvSpPr>
        <p:spPr>
          <a:xfrm>
            <a:off x="5449905" y="2658713"/>
            <a:ext cx="311417" cy="311417"/>
          </a:xfrm>
          <a:prstGeom prst="ellipse">
            <a:avLst/>
          </a:prstGeom>
          <a:gradFill>
            <a:gsLst>
              <a:gs pos="0">
                <a:srgbClr val="009BDB"/>
              </a:gs>
              <a:gs pos="100000">
                <a:srgbClr val="00BC9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Google Shape;1708;p44"/>
          <p:cNvSpPr/>
          <p:nvPr/>
        </p:nvSpPr>
        <p:spPr>
          <a:xfrm>
            <a:off x="8199243" y="5021236"/>
            <a:ext cx="311417" cy="311417"/>
          </a:xfrm>
          <a:prstGeom prst="ellipse">
            <a:avLst/>
          </a:prstGeom>
          <a:gradFill>
            <a:gsLst>
              <a:gs pos="0">
                <a:srgbClr val="6FCC26"/>
              </a:gs>
              <a:gs pos="100000">
                <a:srgbClr val="7762D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Google Shape;1709;p44"/>
          <p:cNvSpPr/>
          <p:nvPr/>
        </p:nvSpPr>
        <p:spPr>
          <a:xfrm rot="18001449">
            <a:off x="10867342" y="2284306"/>
            <a:ext cx="311598" cy="311598"/>
          </a:xfrm>
          <a:prstGeom prst="ellipse">
            <a:avLst/>
          </a:prstGeom>
          <a:gradFill>
            <a:gsLst>
              <a:gs pos="0">
                <a:srgbClr val="009BDB"/>
              </a:gs>
              <a:gs pos="100000">
                <a:srgbClr val="7762D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Google Shape;1721;p44"/>
          <p:cNvSpPr txBox="1"/>
          <p:nvPr/>
        </p:nvSpPr>
        <p:spPr>
          <a:xfrm>
            <a:off x="1028581" y="3912293"/>
            <a:ext cx="1491298" cy="41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Foundational Modules</a:t>
            </a:r>
          </a:p>
        </p:txBody>
      </p:sp>
      <p:sp>
        <p:nvSpPr>
          <p:cNvPr id="25" name="Google Shape;1722;p44"/>
          <p:cNvSpPr txBox="1"/>
          <p:nvPr/>
        </p:nvSpPr>
        <p:spPr>
          <a:xfrm>
            <a:off x="3732097" y="3912293"/>
            <a:ext cx="1515346" cy="41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Large &amp; Small Models</a:t>
            </a:r>
          </a:p>
        </p:txBody>
      </p:sp>
      <p:sp>
        <p:nvSpPr>
          <p:cNvPr id="26" name="Google Shape;1723;p44"/>
          <p:cNvSpPr txBox="1"/>
          <p:nvPr/>
        </p:nvSpPr>
        <p:spPr>
          <a:xfrm>
            <a:off x="6590532" y="3912293"/>
            <a:ext cx="1455134" cy="41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Applications</a:t>
            </a:r>
          </a:p>
        </p:txBody>
      </p:sp>
      <p:sp>
        <p:nvSpPr>
          <p:cNvPr id="27" name="Google Shape;1724;p44"/>
          <p:cNvSpPr txBox="1"/>
          <p:nvPr/>
        </p:nvSpPr>
        <p:spPr>
          <a:xfrm>
            <a:off x="9273465" y="3912293"/>
            <a:ext cx="1456717" cy="41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Deployment</a:t>
            </a:r>
          </a:p>
        </p:txBody>
      </p:sp>
      <p:sp>
        <p:nvSpPr>
          <p:cNvPr id="28" name="Shape 3619"/>
          <p:cNvSpPr/>
          <p:nvPr/>
        </p:nvSpPr>
        <p:spPr>
          <a:xfrm>
            <a:off x="8137873" y="4030742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Shape 3660"/>
          <p:cNvSpPr/>
          <p:nvPr/>
        </p:nvSpPr>
        <p:spPr>
          <a:xfrm>
            <a:off x="10882840" y="400523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Shape 3664"/>
          <p:cNvSpPr/>
          <p:nvPr/>
        </p:nvSpPr>
        <p:spPr>
          <a:xfrm>
            <a:off x="5392923" y="400523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" name="Shape 3675"/>
          <p:cNvSpPr/>
          <p:nvPr/>
        </p:nvSpPr>
        <p:spPr>
          <a:xfrm>
            <a:off x="2696815" y="4030742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Title 1"/>
          <p:cNvSpPr txBox="1"/>
          <p:nvPr/>
        </p:nvSpPr>
        <p:spPr>
          <a:xfrm>
            <a:off x="0" y="3160"/>
            <a:ext cx="12192000" cy="941057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6000" dirty="0"/>
              <a:t>Background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68" y="4544214"/>
            <a:ext cx="1762123" cy="1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39" y="1824974"/>
            <a:ext cx="3093392" cy="134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PT4o 介绍_GPT4o中文官网,gpt4.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555" y="1401341"/>
            <a:ext cx="1668071" cy="119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ion language models are blind : r/LocalLLaM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043" y="1213516"/>
            <a:ext cx="1668071" cy="166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utoShape 10"/>
          <p:cNvSpPr>
            <a:spLocks noChangeAspect="1" noChangeArrowheads="1"/>
          </p:cNvSpPr>
          <p:nvPr/>
        </p:nvSpPr>
        <p:spPr bwMode="auto">
          <a:xfrm>
            <a:off x="6353937" y="5198412"/>
            <a:ext cx="116700" cy="11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72" name="Picture 24" descr="demo_v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7986254" y="1135498"/>
            <a:ext cx="2675863" cy="152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gment anything in medical images | Nature Communicati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841" y="4934776"/>
            <a:ext cx="2260985" cy="165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arable and flexible sensors for user-interactive health-monitoring devices  - Journal of Materials Chemistry B (RSC Publishing) DOI:10.1039/C8TB01063C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/>
          <a:stretch>
            <a:fillRect/>
          </a:stretch>
        </p:blipFill>
        <p:spPr bwMode="auto">
          <a:xfrm>
            <a:off x="8930031" y="4904631"/>
            <a:ext cx="2497353" cy="145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129D1D-58CD-448D-B00F-B0326BC4D104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Curriculum Learning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21">
            <a:extLst>
              <a:ext uri="{FF2B5EF4-FFF2-40B4-BE49-F238E27FC236}">
                <a16:creationId xmlns:a16="http://schemas.microsoft.com/office/drawing/2014/main" id="{277028E0-ECF8-4C1B-A01A-A5876944417D}"/>
              </a:ext>
            </a:extLst>
          </p:cNvPr>
          <p:cNvSpPr txBox="1"/>
          <p:nvPr/>
        </p:nvSpPr>
        <p:spPr>
          <a:xfrm>
            <a:off x="350309" y="2365115"/>
            <a:ext cx="1173201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altLang="zh-CN" sz="4400" b="1" dirty="0"/>
              <a:t>Curriculum learning is a training strategy that trains a model starting with easier data and ending with harder data, which analogues the learning order in human curricula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259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129D1D-58CD-448D-B00F-B0326BC4D104}"/>
              </a:ext>
            </a:extLst>
          </p:cNvPr>
          <p:cNvSpPr txBox="1"/>
          <p:nvPr/>
        </p:nvSpPr>
        <p:spPr>
          <a:xfrm>
            <a:off x="0" y="640"/>
            <a:ext cx="12192000" cy="853602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dirty="0"/>
              <a:t>In-Context Learning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B8836-9FB1-4F1B-A1B2-F934C03E7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69" y="1190806"/>
            <a:ext cx="7770105" cy="536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9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1520113" y="6309450"/>
            <a:ext cx="909094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H="1" flipV="1">
            <a:off x="1511148" y="1015992"/>
            <a:ext cx="4917" cy="529345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20113" y="1541576"/>
          <a:ext cx="8999538" cy="4758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0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00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0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0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948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8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8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8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8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8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8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8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130249" y="6327337"/>
            <a:ext cx="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35806" y="6327337"/>
            <a:ext cx="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1363" y="6327337"/>
            <a:ext cx="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46920" y="6327337"/>
            <a:ext cx="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52477" y="6327337"/>
            <a:ext cx="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8034" y="6327337"/>
            <a:ext cx="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63591" y="6327337"/>
            <a:ext cx="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69150" y="6327337"/>
            <a:ext cx="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16725" y="6108376"/>
                <a:ext cx="763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25" y="6108376"/>
                <a:ext cx="76367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16724" y="5529590"/>
                <a:ext cx="763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24" y="5529590"/>
                <a:ext cx="7636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6723" y="4904305"/>
                <a:ext cx="763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23" y="4904305"/>
                <a:ext cx="7636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16723" y="4365765"/>
                <a:ext cx="763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23" y="4365765"/>
                <a:ext cx="7636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37422" y="3756484"/>
                <a:ext cx="763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22" y="3756484"/>
                <a:ext cx="7636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51360" y="3147539"/>
                <a:ext cx="763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60" y="3147539"/>
                <a:ext cx="7636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52640" y="2556662"/>
                <a:ext cx="763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0" y="2556662"/>
                <a:ext cx="7636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61664" y="1948582"/>
                <a:ext cx="763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64" y="1948582"/>
                <a:ext cx="7636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1520113" y="1016293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Parameters (B)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575421" y="5940118"/>
            <a:ext cx="90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61605" y="1380791"/>
                <a:ext cx="763675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05" y="1380791"/>
                <a:ext cx="763675" cy="372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/>
          <p:cNvSpPr/>
          <p:nvPr/>
        </p:nvSpPr>
        <p:spPr>
          <a:xfrm rot="21407769">
            <a:off x="1383427" y="5008470"/>
            <a:ext cx="4225188" cy="1299474"/>
          </a:xfrm>
          <a:prstGeom prst="ellipse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446945" y="5978731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ResNet-110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73486" y="5375700"/>
            <a:ext cx="1486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ResNet-1202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398927" y="5888944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Mobile-Net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89761" y="5678763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DenseNet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28881" y="5103429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RedNet-152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662275" y="5682346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Shuffle-Net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37785" y="5933837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DARTS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640333" y="5368516"/>
            <a:ext cx="1842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NAS-Net-A(7@2304)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174709" y="6327337"/>
            <a:ext cx="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</a:t>
            </a:r>
          </a:p>
        </p:txBody>
      </p:sp>
      <p:sp>
        <p:nvSpPr>
          <p:cNvPr id="76" name="Oval 75"/>
          <p:cNvSpPr/>
          <p:nvPr/>
        </p:nvSpPr>
        <p:spPr>
          <a:xfrm rot="21417706">
            <a:off x="2082354" y="3164468"/>
            <a:ext cx="5264865" cy="2000956"/>
          </a:xfrm>
          <a:prstGeom prst="ellipse">
            <a:avLst/>
          </a:prstGeom>
          <a:solidFill>
            <a:schemeClr val="accent5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441265" y="4706110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Transformer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778170" y="4760145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BERT-B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437742" y="4579073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ELMo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599802" y="4158771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GPT-2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807385" y="4457999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BERT-L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486620" y="3910267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Megatron-LM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771408" y="3559205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T5-11B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390559" y="3671731"/>
            <a:ext cx="579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mT5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461680" y="4466314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Swin-L</a:t>
            </a:r>
          </a:p>
        </p:txBody>
      </p:sp>
      <p:sp>
        <p:nvSpPr>
          <p:cNvPr id="104" name="Oval 103"/>
          <p:cNvSpPr/>
          <p:nvPr/>
        </p:nvSpPr>
        <p:spPr>
          <a:xfrm rot="21067769">
            <a:off x="5717461" y="2006882"/>
            <a:ext cx="5039552" cy="2409964"/>
          </a:xfrm>
          <a:prstGeom prst="ellipse">
            <a:avLst/>
          </a:prstGeom>
          <a:solidFill>
            <a:schemeClr val="accent4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488688" y="2683410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ChatGPT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772891" y="2894667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GPT-3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6551071" y="2729762"/>
                <a:ext cx="1313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4">
                        <a:lumMod val="75000"/>
                      </a:schemeClr>
                    </a:solidFill>
                  </a:rPr>
                  <a:t>PanGu-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14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071" y="2729762"/>
                <a:ext cx="1313526" cy="307777"/>
              </a:xfrm>
              <a:prstGeom prst="rect">
                <a:avLst/>
              </a:prstGeom>
              <a:blipFill>
                <a:blip r:embed="rId11"/>
                <a:stretch>
                  <a:fillRect l="-139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/>
          <p:cNvSpPr txBox="1"/>
          <p:nvPr/>
        </p:nvSpPr>
        <p:spPr>
          <a:xfrm>
            <a:off x="6498454" y="3568913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CPM-2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479452" y="3085012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OPT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822220" y="3374787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NLLB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822220" y="2827766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BLOOM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940116" y="3075226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Galactica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693525" y="3281797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LLaMA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8581241" y="3503706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Pythia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970282" y="2962050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FLM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8500946" y="2389151"/>
                <a:ext cx="1313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4">
                        <a:lumMod val="75000"/>
                      </a:schemeClr>
                    </a:solidFill>
                  </a:rPr>
                  <a:t>PanGu-</a:t>
                </a:r>
                <a14:m>
                  <m:oMath xmlns:m="http://schemas.openxmlformats.org/officeDocument/2006/math">
                    <m:r>
                      <a:rPr lang="en-US" sz="1400" b="1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sz="14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46" y="2389151"/>
                <a:ext cx="1313526" cy="307777"/>
              </a:xfrm>
              <a:prstGeom prst="rect">
                <a:avLst/>
              </a:prstGeom>
              <a:blipFill>
                <a:blip r:embed="rId12"/>
                <a:stretch>
                  <a:fillRect l="-139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/>
          <p:cNvSpPr txBox="1"/>
          <p:nvPr/>
        </p:nvSpPr>
        <p:spPr>
          <a:xfrm>
            <a:off x="9465388" y="2396745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abab-6.5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458223" y="2794081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Grok-1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618597" y="3001104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M6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894224" y="3898007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Mistral-7B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158176" y="3332205"/>
            <a:ext cx="131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Turing-NLG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97778" y="4013099"/>
            <a:ext cx="897231" cy="259513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99008" y="3951422"/>
            <a:ext cx="988690" cy="60897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396945" y="3923869"/>
            <a:ext cx="1943423" cy="34801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340368" y="3833116"/>
            <a:ext cx="1039940" cy="78372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384762" y="3815230"/>
            <a:ext cx="1428433" cy="2081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77634" y="3717898"/>
            <a:ext cx="1313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TPUv2</a:t>
            </a:r>
          </a:p>
          <a:p>
            <a:r>
              <a:rPr lang="en-US" sz="1400" b="1" dirty="0"/>
              <a:t>16GB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35806" y="3466318"/>
            <a:ext cx="83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V100</a:t>
            </a:r>
          </a:p>
          <a:p>
            <a:r>
              <a:rPr lang="en-US" sz="1400" b="1" dirty="0"/>
              <a:t>32GB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47869" y="3361635"/>
            <a:ext cx="83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TPUv3</a:t>
            </a:r>
          </a:p>
          <a:p>
            <a:r>
              <a:rPr lang="en-US" sz="1400" b="1" dirty="0"/>
              <a:t>32GB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19882" y="3945363"/>
            <a:ext cx="83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A100</a:t>
            </a:r>
          </a:p>
          <a:p>
            <a:r>
              <a:rPr lang="en-US" sz="1400" b="1" dirty="0"/>
              <a:t>40GB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88031" y="3879404"/>
            <a:ext cx="83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A100</a:t>
            </a:r>
          </a:p>
          <a:p>
            <a:r>
              <a:rPr lang="en-US" sz="1400" b="1" dirty="0"/>
              <a:t>80GB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48041" y="3842545"/>
            <a:ext cx="83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H100</a:t>
            </a:r>
          </a:p>
          <a:p>
            <a:r>
              <a:rPr lang="en-US" sz="1400" b="1" dirty="0"/>
              <a:t>94GB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17705" y="4407970"/>
            <a:ext cx="2128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Hardware growth is slow!</a:t>
            </a:r>
            <a:endParaRPr 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5739830" y="3534879"/>
            <a:ext cx="916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ViT-Base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288AC4-380E-BDDF-375D-58404BF0A049}"/>
              </a:ext>
            </a:extLst>
          </p:cNvPr>
          <p:cNvSpPr txBox="1"/>
          <p:nvPr/>
        </p:nvSpPr>
        <p:spPr>
          <a:xfrm>
            <a:off x="0" y="3160"/>
            <a:ext cx="12192000" cy="941057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6000" dirty="0"/>
              <a:t>Background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1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4757A-31A6-10A3-E23A-E8A99565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F370D-2A66-52CD-C92E-B90B0455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989-5383-45A0-8732-7C5315697638}" type="slidenum">
              <a:rPr lang="en-US" smtClean="0"/>
              <a:t>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F3AEB4-7629-76C9-05F7-3439EB17AC83}"/>
              </a:ext>
            </a:extLst>
          </p:cNvPr>
          <p:cNvSpPr txBox="1"/>
          <p:nvPr/>
        </p:nvSpPr>
        <p:spPr>
          <a:xfrm>
            <a:off x="0" y="3160"/>
            <a:ext cx="12192000" cy="829960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400" dirty="0"/>
              <a:t>AI Operating System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已生成图片">
            <a:extLst>
              <a:ext uri="{FF2B5EF4-FFF2-40B4-BE49-F238E27FC236}">
                <a16:creationId xmlns:a16="http://schemas.microsoft.com/office/drawing/2014/main" id="{6CEEC1DC-0975-B9CE-4058-ACFA6127F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30"/>
          <a:stretch>
            <a:fillRect/>
          </a:stretch>
        </p:blipFill>
        <p:spPr bwMode="auto">
          <a:xfrm>
            <a:off x="6594003" y="2545677"/>
            <a:ext cx="4956302" cy="363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21">
            <a:extLst>
              <a:ext uri="{FF2B5EF4-FFF2-40B4-BE49-F238E27FC236}">
                <a16:creationId xmlns:a16="http://schemas.microsoft.com/office/drawing/2014/main" id="{D3FD12CE-5C4D-8BFE-5B81-B6418B1DC70D}"/>
              </a:ext>
            </a:extLst>
          </p:cNvPr>
          <p:cNvSpPr txBox="1"/>
          <p:nvPr/>
        </p:nvSpPr>
        <p:spPr>
          <a:xfrm>
            <a:off x="168834" y="981484"/>
            <a:ext cx="117320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Hyper compression reduces computational demands and deployment costs, paving the way for </a:t>
            </a:r>
            <a:r>
              <a:rPr lang="en-US" altLang="zh-CN" sz="2800" b="1" dirty="0">
                <a:solidFill>
                  <a:srgbClr val="FF0000"/>
                </a:solidFill>
              </a:rPr>
              <a:t>the integration of AI agents into operating systems</a:t>
            </a:r>
            <a:r>
              <a:rPr lang="en-US" altLang="zh-CN" sz="2800" b="1" dirty="0"/>
              <a:t>, potentially </a:t>
            </a:r>
            <a:r>
              <a:rPr lang="en-US" altLang="zh-CN" sz="2800" b="1" dirty="0">
                <a:solidFill>
                  <a:srgbClr val="FF0000"/>
                </a:solidFill>
              </a:rPr>
              <a:t>revolutionizing the existing software ecosystem</a:t>
            </a:r>
            <a:r>
              <a:rPr lang="en-US" altLang="zh-CN" sz="2800" b="1" dirty="0"/>
              <a:t>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2A6E4745-2D20-7624-46D3-CE3F48C507DA}"/>
              </a:ext>
            </a:extLst>
          </p:cNvPr>
          <p:cNvSpPr txBox="1"/>
          <p:nvPr/>
        </p:nvSpPr>
        <p:spPr>
          <a:xfrm>
            <a:off x="408626" y="3362299"/>
            <a:ext cx="618537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 Software Instructions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Revolutionary upgrade of the software ecosystem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System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1006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2951E-A5FC-DF32-6D79-EAB4FEDB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51E9B-07EB-FE60-F558-FBC54154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989-5383-45A0-8732-7C5315697638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69C9BA-79ED-6922-C29B-DFF9B1407612}"/>
              </a:ext>
            </a:extLst>
          </p:cNvPr>
          <p:cNvSpPr txBox="1"/>
          <p:nvPr/>
        </p:nvSpPr>
        <p:spPr>
          <a:xfrm>
            <a:off x="0" y="3160"/>
            <a:ext cx="12192000" cy="829960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400" dirty="0"/>
              <a:t>Sociological Simulation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已生成图片">
            <a:extLst>
              <a:ext uri="{FF2B5EF4-FFF2-40B4-BE49-F238E27FC236}">
                <a16:creationId xmlns:a16="http://schemas.microsoft.com/office/drawing/2014/main" id="{C8439FB1-07E3-19FA-45A1-22ABF67AA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94"/>
          <a:stretch>
            <a:fillRect/>
          </a:stretch>
        </p:blipFill>
        <p:spPr bwMode="auto">
          <a:xfrm>
            <a:off x="6758214" y="2514843"/>
            <a:ext cx="4595586" cy="364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21">
            <a:extLst>
              <a:ext uri="{FF2B5EF4-FFF2-40B4-BE49-F238E27FC236}">
                <a16:creationId xmlns:a16="http://schemas.microsoft.com/office/drawing/2014/main" id="{3101A3BF-DE88-918C-B1E4-7B0628BADAEC}"/>
              </a:ext>
            </a:extLst>
          </p:cNvPr>
          <p:cNvSpPr txBox="1"/>
          <p:nvPr/>
        </p:nvSpPr>
        <p:spPr>
          <a:xfrm>
            <a:off x="168834" y="981484"/>
            <a:ext cx="117320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Hyper compression holds promise for large-scale deployment of </a:t>
            </a:r>
            <a:r>
              <a:rPr lang="en-US" altLang="zh-CN" sz="2800" b="1" dirty="0">
                <a:solidFill>
                  <a:srgbClr val="FF0000"/>
                </a:solidFill>
              </a:rPr>
              <a:t>AI-driven sociological simulation experiments</a:t>
            </a:r>
            <a:r>
              <a:rPr lang="en-US" altLang="zh-CN" sz="2800" b="1" dirty="0"/>
              <a:t>, effectively overcoming the long-standing </a:t>
            </a:r>
            <a:r>
              <a:rPr lang="en-US" altLang="zh-CN" sz="2800" b="1" dirty="0">
                <a:solidFill>
                  <a:srgbClr val="FF0000"/>
                </a:solidFill>
              </a:rPr>
              <a:t>challenge of conducting practical sociology experiments</a:t>
            </a:r>
            <a:r>
              <a:rPr lang="en-US" altLang="zh-CN" sz="2800" b="1" dirty="0"/>
              <a:t>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D30E36-82C3-C9A2-2AE5-3CBDAE33960A}"/>
              </a:ext>
            </a:extLst>
          </p:cNvPr>
          <p:cNvSpPr txBox="1"/>
          <p:nvPr/>
        </p:nvSpPr>
        <p:spPr>
          <a:xfrm>
            <a:off x="408626" y="3362299"/>
            <a:ext cx="6185377" cy="195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UN-Scale scenario rehearsal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Ethical experimentation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testing &amp; forecasting</a:t>
            </a:r>
          </a:p>
        </p:txBody>
      </p:sp>
    </p:spTree>
    <p:extLst>
      <p:ext uri="{BB962C8B-B14F-4D97-AF65-F5344CB8AC3E}">
        <p14:creationId xmlns:p14="http://schemas.microsoft.com/office/powerpoint/2010/main" val="209174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BE573-939B-1976-1392-35577505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461D-2ED6-7778-9965-3C9FD7D6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989-5383-45A0-8732-7C5315697638}" type="slidenum">
              <a:rPr lang="en-US" smtClean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B64BC5-DC24-9A8B-9135-BF99E68CAD42}"/>
              </a:ext>
            </a:extLst>
          </p:cNvPr>
          <p:cNvSpPr txBox="1"/>
          <p:nvPr/>
        </p:nvSpPr>
        <p:spPr>
          <a:xfrm>
            <a:off x="0" y="3160"/>
            <a:ext cx="12192000" cy="829960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400" dirty="0"/>
              <a:t>Personalized AI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已生成图片">
            <a:extLst>
              <a:ext uri="{FF2B5EF4-FFF2-40B4-BE49-F238E27FC236}">
                <a16:creationId xmlns:a16="http://schemas.microsoft.com/office/drawing/2014/main" id="{31935A3C-4E3E-7F62-00BC-270ACEA40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2" b="28413"/>
          <a:stretch>
            <a:fillRect/>
          </a:stretch>
        </p:blipFill>
        <p:spPr bwMode="auto">
          <a:xfrm>
            <a:off x="6851469" y="2366479"/>
            <a:ext cx="4572000" cy="397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21">
            <a:extLst>
              <a:ext uri="{FF2B5EF4-FFF2-40B4-BE49-F238E27FC236}">
                <a16:creationId xmlns:a16="http://schemas.microsoft.com/office/drawing/2014/main" id="{ADE9A374-F982-829C-7C7A-30CCB800554B}"/>
              </a:ext>
            </a:extLst>
          </p:cNvPr>
          <p:cNvSpPr txBox="1"/>
          <p:nvPr/>
        </p:nvSpPr>
        <p:spPr>
          <a:xfrm>
            <a:off x="168834" y="981484"/>
            <a:ext cx="117320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Hyper compression is expected to drive the development of </a:t>
            </a:r>
            <a:r>
              <a:rPr lang="en-US" altLang="zh-CN" sz="2800" b="1" dirty="0">
                <a:solidFill>
                  <a:srgbClr val="FF0000"/>
                </a:solidFill>
              </a:rPr>
              <a:t>personalized AI</a:t>
            </a:r>
            <a:r>
              <a:rPr lang="en-US" altLang="zh-CN" sz="2800" b="1" dirty="0"/>
              <a:t>, breaking the monopoly of large corporations and truly </a:t>
            </a:r>
            <a:r>
              <a:rPr lang="en-US" altLang="zh-CN" sz="2800" b="1" dirty="0">
                <a:solidFill>
                  <a:srgbClr val="FF0000"/>
                </a:solidFill>
              </a:rPr>
              <a:t>empowering every individual</a:t>
            </a:r>
            <a:r>
              <a:rPr lang="en-US" altLang="zh-CN" sz="2800" b="1" dirty="0"/>
              <a:t>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FEF7230-3E19-BFAA-6535-743BF0292079}"/>
              </a:ext>
            </a:extLst>
          </p:cNvPr>
          <p:cNvSpPr txBox="1"/>
          <p:nvPr/>
        </p:nvSpPr>
        <p:spPr>
          <a:xfrm>
            <a:off x="408626" y="3362299"/>
            <a:ext cx="6185377" cy="195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AI for all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Breaks big tech monopoly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Empowers edge Intelligence</a:t>
            </a:r>
          </a:p>
        </p:txBody>
      </p:sp>
    </p:spTree>
    <p:extLst>
      <p:ext uri="{BB962C8B-B14F-4D97-AF65-F5344CB8AC3E}">
        <p14:creationId xmlns:p14="http://schemas.microsoft.com/office/powerpoint/2010/main" val="31694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6212-95FC-44DF-AF92-937D04B6E277}"/>
              </a:ext>
            </a:extLst>
          </p:cNvPr>
          <p:cNvSpPr txBox="1">
            <a:spLocks/>
          </p:cNvSpPr>
          <p:nvPr/>
        </p:nvSpPr>
        <p:spPr>
          <a:xfrm>
            <a:off x="5987533" y="4265899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1D29F-4CCC-4FE9-B993-2DA00202E516}"/>
              </a:ext>
            </a:extLst>
          </p:cNvPr>
          <p:cNvSpPr txBox="1">
            <a:spLocks/>
          </p:cNvSpPr>
          <p:nvPr/>
        </p:nvSpPr>
        <p:spPr>
          <a:xfrm>
            <a:off x="0" y="3160"/>
            <a:ext cx="12192000" cy="1399003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extLst/>
          </a:lstStyle>
          <a:p>
            <a:r>
              <a:rPr lang="en-US" sz="6000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560C7-6C7E-477D-A446-30010C97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989-5383-45A0-8732-7C5315697638}" type="slidenum">
              <a:rPr lang="en-US" smtClean="0"/>
              <a:t>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8B28D-059B-4B96-A4FE-AC45810EFBBA}"/>
              </a:ext>
            </a:extLst>
          </p:cNvPr>
          <p:cNvSpPr/>
          <p:nvPr/>
        </p:nvSpPr>
        <p:spPr>
          <a:xfrm>
            <a:off x="1126038" y="5133996"/>
            <a:ext cx="10177605" cy="10239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DBFFA6-BA27-4D05-A656-D005C3815A7E}"/>
              </a:ext>
            </a:extLst>
          </p:cNvPr>
          <p:cNvSpPr txBox="1">
            <a:spLocks/>
          </p:cNvSpPr>
          <p:nvPr/>
        </p:nvSpPr>
        <p:spPr>
          <a:xfrm>
            <a:off x="1285096" y="1764987"/>
            <a:ext cx="10382186" cy="40023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Review Syllabus </a:t>
            </a:r>
          </a:p>
          <a:p>
            <a:pPr marL="0" indent="0">
              <a:buNone/>
            </a:pPr>
            <a:endParaRPr lang="en-US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6212-95FC-44DF-AF92-937D04B6E277}"/>
              </a:ext>
            </a:extLst>
          </p:cNvPr>
          <p:cNvSpPr txBox="1">
            <a:spLocks/>
          </p:cNvSpPr>
          <p:nvPr/>
        </p:nvSpPr>
        <p:spPr>
          <a:xfrm>
            <a:off x="5987533" y="4265899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1D29F-4CCC-4FE9-B993-2DA00202E516}"/>
              </a:ext>
            </a:extLst>
          </p:cNvPr>
          <p:cNvSpPr txBox="1">
            <a:spLocks/>
          </p:cNvSpPr>
          <p:nvPr/>
        </p:nvSpPr>
        <p:spPr>
          <a:xfrm>
            <a:off x="0" y="3160"/>
            <a:ext cx="12192000" cy="1399003"/>
          </a:xfrm>
          <a:prstGeom prst="rect">
            <a:avLst/>
          </a:prstGeom>
          <a:solidFill>
            <a:srgbClr val="00ADDC">
              <a:lumMod val="20000"/>
              <a:lumOff val="80000"/>
            </a:srgbClr>
          </a:solidFill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000" b="1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extLst/>
          </a:lstStyle>
          <a:p>
            <a:r>
              <a:rPr lang="en-US" sz="6000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560C7-6C7E-477D-A446-30010C97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989-5383-45A0-8732-7C5315697638}" type="slidenum">
              <a:rPr lang="en-US" smtClean="0"/>
              <a:t>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8B28D-059B-4B96-A4FE-AC45810EFBBA}"/>
              </a:ext>
            </a:extLst>
          </p:cNvPr>
          <p:cNvSpPr/>
          <p:nvPr/>
        </p:nvSpPr>
        <p:spPr>
          <a:xfrm>
            <a:off x="1126038" y="5133996"/>
            <a:ext cx="10177605" cy="10239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DBFFA6-BA27-4D05-A656-D005C3815A7E}"/>
              </a:ext>
            </a:extLst>
          </p:cNvPr>
          <p:cNvSpPr txBox="1">
            <a:spLocks/>
          </p:cNvSpPr>
          <p:nvPr/>
        </p:nvSpPr>
        <p:spPr>
          <a:xfrm>
            <a:off x="1285096" y="1764987"/>
            <a:ext cx="10382186" cy="40023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Neural Network Basics: Structure</a:t>
            </a:r>
          </a:p>
          <a:p>
            <a:pPr marL="0" indent="0">
              <a:buNone/>
            </a:pPr>
            <a:endParaRPr lang="en-US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258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577</Words>
  <Application>Microsoft Office PowerPoint</Application>
  <PresentationFormat>Widescreen</PresentationFormat>
  <Paragraphs>198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 Unicode MS</vt:lpstr>
      <vt:lpstr>Arial</vt:lpstr>
      <vt:lpstr>Calibri</vt:lpstr>
      <vt:lpstr>Calibri Light</vt:lpstr>
      <vt:lpstr>Cambria Math</vt:lpstr>
      <vt:lpstr>Corbel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Prof. FAN Fenglei</dc:creator>
  <cp:lastModifiedBy>Prof. FAN Fenglei</cp:lastModifiedBy>
  <cp:revision>19</cp:revision>
  <dcterms:created xsi:type="dcterms:W3CDTF">2025-09-01T00:18:25Z</dcterms:created>
  <dcterms:modified xsi:type="dcterms:W3CDTF">2025-09-06T10:24:37Z</dcterms:modified>
</cp:coreProperties>
</file>